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6" r:id="rId2"/>
    <p:sldId id="285" r:id="rId3"/>
    <p:sldId id="310" r:id="rId4"/>
    <p:sldId id="296" r:id="rId5"/>
    <p:sldId id="299" r:id="rId6"/>
    <p:sldId id="302" r:id="rId7"/>
    <p:sldId id="311" r:id="rId8"/>
    <p:sldId id="305" r:id="rId9"/>
    <p:sldId id="308" r:id="rId10"/>
    <p:sldId id="325" r:id="rId11"/>
    <p:sldId id="321" r:id="rId12"/>
    <p:sldId id="257" r:id="rId13"/>
    <p:sldId id="258" r:id="rId14"/>
    <p:sldId id="327" r:id="rId15"/>
    <p:sldId id="290" r:id="rId16"/>
    <p:sldId id="324" r:id="rId17"/>
    <p:sldId id="329" r:id="rId18"/>
    <p:sldId id="312" r:id="rId19"/>
    <p:sldId id="315" r:id="rId20"/>
    <p:sldId id="330" r:id="rId21"/>
    <p:sldId id="316" r:id="rId22"/>
    <p:sldId id="323" r:id="rId23"/>
    <p:sldId id="313" r:id="rId24"/>
    <p:sldId id="318" r:id="rId25"/>
    <p:sldId id="319" r:id="rId26"/>
    <p:sldId id="320" r:id="rId27"/>
    <p:sldId id="33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B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48"/>
    <p:restoredTop sz="92675"/>
  </p:normalViewPr>
  <p:slideViewPr>
    <p:cSldViewPr snapToGrid="0" snapToObjects="1">
      <p:cViewPr>
        <p:scale>
          <a:sx n="114" d="100"/>
          <a:sy n="114" d="100"/>
        </p:scale>
        <p:origin x="-736" y="-216"/>
      </p:cViewPr>
      <p:guideLst>
        <p:guide orient="horz" pos="2232"/>
        <p:guide pos="3840"/>
      </p:guideLst>
    </p:cSldViewPr>
  </p:slideViewPr>
  <p:outlineViewPr>
    <p:cViewPr>
      <p:scale>
        <a:sx n="33" d="100"/>
        <a:sy n="33" d="100"/>
      </p:scale>
      <p:origin x="0" y="0"/>
    </p:cViewPr>
  </p:outlineViewPr>
  <p:notesTextViewPr>
    <p:cViewPr>
      <p:scale>
        <a:sx n="1" d="1"/>
        <a:sy n="1" d="1"/>
      </p:scale>
      <p:origin x="0" y="-2168"/>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Navi\Dropbox\Summer_2016\Presentations\graph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C:\Users\Navi\Dropbox\Summer_2016\Presentations\graphs.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C:\Users\Navi\Dropbox\Summer_2016\Presentations\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25988700564972"/>
          <c:y val="0.183863949545792"/>
          <c:w val="0.954802259887005"/>
          <c:h val="0.708553077575771"/>
        </c:manualLayout>
      </c:layout>
      <c:barChart>
        <c:barDir val="col"/>
        <c:grouping val="clustered"/>
        <c:varyColors val="0"/>
        <c:ser>
          <c:idx val="0"/>
          <c:order val="0"/>
          <c:tx>
            <c:strRef>
              <c:f>Sheet1!$E$4</c:f>
              <c:strCache>
                <c:ptCount val="1"/>
                <c:pt idx="0">
                  <c:v>sensitivity</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Sheet1!$D$5:$D$12</c:f>
              <c:strCache>
                <c:ptCount val="8"/>
                <c:pt idx="0">
                  <c:v>evtree</c:v>
                </c:pt>
                <c:pt idx="1">
                  <c:v>glmstep</c:v>
                </c:pt>
                <c:pt idx="2">
                  <c:v>knn</c:v>
                </c:pt>
                <c:pt idx="3">
                  <c:v>rf</c:v>
                </c:pt>
                <c:pt idx="4">
                  <c:v>nnet</c:v>
                </c:pt>
                <c:pt idx="5">
                  <c:v>rpart</c:v>
                </c:pt>
                <c:pt idx="6">
                  <c:v>svmPoly</c:v>
                </c:pt>
                <c:pt idx="7">
                  <c:v>MaGIC 1.0 (Abl)</c:v>
                </c:pt>
              </c:strCache>
            </c:strRef>
          </c:cat>
          <c:val>
            <c:numRef>
              <c:f>Sheet1!$E$5:$E$12</c:f>
              <c:numCache>
                <c:formatCode>General</c:formatCode>
                <c:ptCount val="8"/>
                <c:pt idx="0">
                  <c:v>0.97</c:v>
                </c:pt>
                <c:pt idx="1">
                  <c:v>1.0</c:v>
                </c:pt>
                <c:pt idx="2">
                  <c:v>0.98</c:v>
                </c:pt>
                <c:pt idx="3">
                  <c:v>0.99</c:v>
                </c:pt>
                <c:pt idx="4">
                  <c:v>0.99</c:v>
                </c:pt>
                <c:pt idx="5">
                  <c:v>1.0</c:v>
                </c:pt>
                <c:pt idx="6">
                  <c:v>1.0</c:v>
                </c:pt>
                <c:pt idx="7">
                  <c:v>0.95</c:v>
                </c:pt>
              </c:numCache>
            </c:numRef>
          </c:val>
        </c:ser>
        <c:ser>
          <c:idx val="1"/>
          <c:order val="1"/>
          <c:tx>
            <c:strRef>
              <c:f>Sheet1!$F$4</c:f>
              <c:strCache>
                <c:ptCount val="1"/>
                <c:pt idx="0">
                  <c:v>accuracy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Sheet1!$D$5:$D$12</c:f>
              <c:strCache>
                <c:ptCount val="8"/>
                <c:pt idx="0">
                  <c:v>evtree</c:v>
                </c:pt>
                <c:pt idx="1">
                  <c:v>glmstep</c:v>
                </c:pt>
                <c:pt idx="2">
                  <c:v>knn</c:v>
                </c:pt>
                <c:pt idx="3">
                  <c:v>rf</c:v>
                </c:pt>
                <c:pt idx="4">
                  <c:v>nnet</c:v>
                </c:pt>
                <c:pt idx="5">
                  <c:v>rpart</c:v>
                </c:pt>
                <c:pt idx="6">
                  <c:v>svmPoly</c:v>
                </c:pt>
                <c:pt idx="7">
                  <c:v>MaGIC 1.0 (Abl)</c:v>
                </c:pt>
              </c:strCache>
            </c:strRef>
          </c:cat>
          <c:val>
            <c:numRef>
              <c:f>Sheet1!$F$5:$F$12</c:f>
              <c:numCache>
                <c:formatCode>General</c:formatCode>
                <c:ptCount val="8"/>
                <c:pt idx="0">
                  <c:v>0.82</c:v>
                </c:pt>
                <c:pt idx="1">
                  <c:v>0.83</c:v>
                </c:pt>
                <c:pt idx="2">
                  <c:v>0.82</c:v>
                </c:pt>
                <c:pt idx="3">
                  <c:v>0.83</c:v>
                </c:pt>
                <c:pt idx="4">
                  <c:v>0.82</c:v>
                </c:pt>
                <c:pt idx="5">
                  <c:v>0.83</c:v>
                </c:pt>
                <c:pt idx="6">
                  <c:v>0.82</c:v>
                </c:pt>
                <c:pt idx="7">
                  <c:v>0.67</c:v>
                </c:pt>
              </c:numCache>
            </c:numRef>
          </c:val>
        </c:ser>
        <c:ser>
          <c:idx val="2"/>
          <c:order val="2"/>
          <c:tx>
            <c:strRef>
              <c:f>Sheet1!$G$4</c:f>
              <c:strCache>
                <c:ptCount val="1"/>
                <c:pt idx="0">
                  <c:v>specificity</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Sheet1!$D$5:$D$12</c:f>
              <c:strCache>
                <c:ptCount val="8"/>
                <c:pt idx="0">
                  <c:v>evtree</c:v>
                </c:pt>
                <c:pt idx="1">
                  <c:v>glmstep</c:v>
                </c:pt>
                <c:pt idx="2">
                  <c:v>knn</c:v>
                </c:pt>
                <c:pt idx="3">
                  <c:v>rf</c:v>
                </c:pt>
                <c:pt idx="4">
                  <c:v>nnet</c:v>
                </c:pt>
                <c:pt idx="5">
                  <c:v>rpart</c:v>
                </c:pt>
                <c:pt idx="6">
                  <c:v>svmPoly</c:v>
                </c:pt>
                <c:pt idx="7">
                  <c:v>MaGIC 1.0 (Abl)</c:v>
                </c:pt>
              </c:strCache>
            </c:strRef>
          </c:cat>
          <c:val>
            <c:numRef>
              <c:f>Sheet1!$G$5:$G$12</c:f>
              <c:numCache>
                <c:formatCode>General</c:formatCode>
                <c:ptCount val="8"/>
                <c:pt idx="0">
                  <c:v>0.14</c:v>
                </c:pt>
                <c:pt idx="1">
                  <c:v>0.08</c:v>
                </c:pt>
                <c:pt idx="2">
                  <c:v>0.12</c:v>
                </c:pt>
                <c:pt idx="3">
                  <c:v>0.1</c:v>
                </c:pt>
                <c:pt idx="4">
                  <c:v>0.02</c:v>
                </c:pt>
                <c:pt idx="5">
                  <c:v>0.06</c:v>
                </c:pt>
                <c:pt idx="6">
                  <c:v>0.04</c:v>
                </c:pt>
                <c:pt idx="7">
                  <c:v>0.16</c:v>
                </c:pt>
              </c:numCache>
            </c:numRef>
          </c:val>
        </c:ser>
        <c:ser>
          <c:idx val="3"/>
          <c:order val="3"/>
          <c:tx>
            <c:strRef>
              <c:f>Sheet1!$H$4</c:f>
              <c:strCache>
                <c:ptCount val="1"/>
                <c:pt idx="0">
                  <c:v>kappa</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Sheet1!$D$5:$D$12</c:f>
              <c:strCache>
                <c:ptCount val="8"/>
                <c:pt idx="0">
                  <c:v>evtree</c:v>
                </c:pt>
                <c:pt idx="1">
                  <c:v>glmstep</c:v>
                </c:pt>
                <c:pt idx="2">
                  <c:v>knn</c:v>
                </c:pt>
                <c:pt idx="3">
                  <c:v>rf</c:v>
                </c:pt>
                <c:pt idx="4">
                  <c:v>nnet</c:v>
                </c:pt>
                <c:pt idx="5">
                  <c:v>rpart</c:v>
                </c:pt>
                <c:pt idx="6">
                  <c:v>svmPoly</c:v>
                </c:pt>
                <c:pt idx="7">
                  <c:v>MaGIC 1.0 (Abl)</c:v>
                </c:pt>
              </c:strCache>
            </c:strRef>
          </c:cat>
          <c:val>
            <c:numRef>
              <c:f>Sheet1!$H$5:$H$12</c:f>
              <c:numCache>
                <c:formatCode>General</c:formatCode>
                <c:ptCount val="8"/>
                <c:pt idx="0">
                  <c:v>0.16</c:v>
                </c:pt>
                <c:pt idx="1">
                  <c:v>0.12</c:v>
                </c:pt>
                <c:pt idx="2">
                  <c:v>0.14</c:v>
                </c:pt>
                <c:pt idx="3">
                  <c:v>0.14</c:v>
                </c:pt>
                <c:pt idx="4">
                  <c:v>0.02</c:v>
                </c:pt>
                <c:pt idx="5">
                  <c:v>0.09</c:v>
                </c:pt>
                <c:pt idx="6">
                  <c:v>0.06</c:v>
                </c:pt>
              </c:numCache>
            </c:numRef>
          </c:val>
        </c:ser>
        <c:ser>
          <c:idx val="4"/>
          <c:order val="4"/>
          <c:tx>
            <c:strRef>
              <c:f>Sheet1!$I$4</c:f>
              <c:strCache>
                <c:ptCount val="1"/>
                <c:pt idx="0">
                  <c:v>neg. predictive value</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Sheet1!$D$5:$D$12</c:f>
              <c:strCache>
                <c:ptCount val="8"/>
                <c:pt idx="0">
                  <c:v>evtree</c:v>
                </c:pt>
                <c:pt idx="1">
                  <c:v>glmstep</c:v>
                </c:pt>
                <c:pt idx="2">
                  <c:v>knn</c:v>
                </c:pt>
                <c:pt idx="3">
                  <c:v>rf</c:v>
                </c:pt>
                <c:pt idx="4">
                  <c:v>nnet</c:v>
                </c:pt>
                <c:pt idx="5">
                  <c:v>rpart</c:v>
                </c:pt>
                <c:pt idx="6">
                  <c:v>svmPoly</c:v>
                </c:pt>
                <c:pt idx="7">
                  <c:v>MaGIC 1.0 (Abl)</c:v>
                </c:pt>
              </c:strCache>
            </c:strRef>
          </c:cat>
          <c:val>
            <c:numRef>
              <c:f>Sheet1!$I$5:$I$12</c:f>
              <c:numCache>
                <c:formatCode>General</c:formatCode>
                <c:ptCount val="8"/>
                <c:pt idx="0">
                  <c:v>0.54</c:v>
                </c:pt>
                <c:pt idx="1">
                  <c:v>0.8</c:v>
                </c:pt>
                <c:pt idx="2">
                  <c:v>0.55</c:v>
                </c:pt>
                <c:pt idx="3">
                  <c:v>0.71</c:v>
                </c:pt>
                <c:pt idx="4">
                  <c:v>0.33</c:v>
                </c:pt>
                <c:pt idx="5">
                  <c:v>0.75</c:v>
                </c:pt>
                <c:pt idx="6">
                  <c:v>0.67</c:v>
                </c:pt>
                <c:pt idx="7">
                  <c:v>0.65</c:v>
                </c:pt>
              </c:numCache>
            </c:numRef>
          </c:val>
        </c:ser>
        <c:dLbls>
          <c:dLblPos val="outEnd"/>
          <c:showLegendKey val="0"/>
          <c:showVal val="1"/>
          <c:showCatName val="0"/>
          <c:showSerName val="0"/>
          <c:showPercent val="0"/>
          <c:showBubbleSize val="0"/>
        </c:dLbls>
        <c:gapWidth val="444"/>
        <c:overlap val="-90"/>
        <c:axId val="-2144029568"/>
        <c:axId val="-2144026016"/>
      </c:barChart>
      <c:catAx>
        <c:axId val="-21440295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endParaRPr lang="en-US"/>
          </a:p>
        </c:txPr>
        <c:crossAx val="-2144026016"/>
        <c:crosses val="autoZero"/>
        <c:auto val="1"/>
        <c:lblAlgn val="ctr"/>
        <c:lblOffset val="100"/>
        <c:noMultiLvlLbl val="0"/>
      </c:catAx>
      <c:valAx>
        <c:axId val="-2144026016"/>
        <c:scaling>
          <c:orientation val="minMax"/>
        </c:scaling>
        <c:delete val="1"/>
        <c:axPos val="l"/>
        <c:numFmt formatCode="General" sourceLinked="1"/>
        <c:majorTickMark val="none"/>
        <c:minorTickMark val="none"/>
        <c:tickLblPos val="nextTo"/>
        <c:crossAx val="-2144029568"/>
        <c:crosses val="autoZero"/>
        <c:crossBetween val="between"/>
      </c:valAx>
      <c:spPr>
        <a:noFill/>
        <a:ln>
          <a:noFill/>
        </a:ln>
        <a:effectLst/>
      </c:spPr>
    </c:plotArea>
    <c:legend>
      <c:legendPos val="t"/>
      <c:layout>
        <c:manualLayout>
          <c:xMode val="edge"/>
          <c:yMode val="edge"/>
          <c:x val="0.0158347386853993"/>
          <c:y val="0.0198757738053473"/>
          <c:w val="0.966275918129648"/>
          <c:h val="0.180551320578234"/>
        </c:manualLayout>
      </c:layout>
      <c:overlay val="0"/>
      <c:spPr>
        <a:noFill/>
        <a:ln>
          <a:noFill/>
        </a:ln>
        <a:effectLst/>
      </c:spPr>
      <c:txPr>
        <a:bodyPr rot="0" spcFirstLastPara="1" vertOverflow="ellipsis" vert="horz" wrap="square" anchor="ctr" anchorCtr="1"/>
        <a:lstStyle/>
        <a:p>
          <a:pPr>
            <a:defRPr sz="1600" b="0" i="0" u="none" strike="noStrike" kern="1200" baseline="0">
              <a:ln>
                <a:noFill/>
              </a:ln>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25988700564972"/>
          <c:y val="0.183863949545792"/>
          <c:w val="0.954802259887005"/>
          <c:h val="0.708553077575771"/>
        </c:manualLayout>
      </c:layout>
      <c:barChart>
        <c:barDir val="col"/>
        <c:grouping val="clustered"/>
        <c:varyColors val="0"/>
        <c:ser>
          <c:idx val="0"/>
          <c:order val="0"/>
          <c:tx>
            <c:strRef>
              <c:f>Sheet1!$K$4</c:f>
              <c:strCache>
                <c:ptCount val="1"/>
                <c:pt idx="0">
                  <c:v>sensitivity</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Sheet1!$J$5:$J$12</c:f>
              <c:strCache>
                <c:ptCount val="8"/>
                <c:pt idx="0">
                  <c:v>evtree</c:v>
                </c:pt>
                <c:pt idx="1">
                  <c:v>glmstep</c:v>
                </c:pt>
                <c:pt idx="2">
                  <c:v>knn</c:v>
                </c:pt>
                <c:pt idx="3">
                  <c:v>rf</c:v>
                </c:pt>
                <c:pt idx="4">
                  <c:v>nnet</c:v>
                </c:pt>
                <c:pt idx="5">
                  <c:v>rpart</c:v>
                </c:pt>
                <c:pt idx="6">
                  <c:v>svmPoly</c:v>
                </c:pt>
                <c:pt idx="7">
                  <c:v>MaGIC 1.0 (Abl)</c:v>
                </c:pt>
              </c:strCache>
            </c:strRef>
          </c:cat>
          <c:val>
            <c:numRef>
              <c:f>Sheet1!$K$5:$K$12</c:f>
              <c:numCache>
                <c:formatCode>General</c:formatCode>
                <c:ptCount val="8"/>
                <c:pt idx="0">
                  <c:v>0.98</c:v>
                </c:pt>
                <c:pt idx="1">
                  <c:v>1.0</c:v>
                </c:pt>
                <c:pt idx="2">
                  <c:v>0.97</c:v>
                </c:pt>
                <c:pt idx="3">
                  <c:v>0.97</c:v>
                </c:pt>
                <c:pt idx="4">
                  <c:v>0.99</c:v>
                </c:pt>
                <c:pt idx="5">
                  <c:v>0.96</c:v>
                </c:pt>
                <c:pt idx="6">
                  <c:v>0.97</c:v>
                </c:pt>
                <c:pt idx="7">
                  <c:v>0.95</c:v>
                </c:pt>
              </c:numCache>
            </c:numRef>
          </c:val>
        </c:ser>
        <c:ser>
          <c:idx val="1"/>
          <c:order val="1"/>
          <c:tx>
            <c:strRef>
              <c:f>Sheet1!$L$4</c:f>
              <c:strCache>
                <c:ptCount val="1"/>
                <c:pt idx="0">
                  <c:v>accuracy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Sheet1!$J$5:$J$12</c:f>
              <c:strCache>
                <c:ptCount val="8"/>
                <c:pt idx="0">
                  <c:v>evtree</c:v>
                </c:pt>
                <c:pt idx="1">
                  <c:v>glmstep</c:v>
                </c:pt>
                <c:pt idx="2">
                  <c:v>knn</c:v>
                </c:pt>
                <c:pt idx="3">
                  <c:v>rf</c:v>
                </c:pt>
                <c:pt idx="4">
                  <c:v>nnet</c:v>
                </c:pt>
                <c:pt idx="5">
                  <c:v>rpart</c:v>
                </c:pt>
                <c:pt idx="6">
                  <c:v>svmPoly</c:v>
                </c:pt>
                <c:pt idx="7">
                  <c:v>MaGIC 1.0 (Abl)</c:v>
                </c:pt>
              </c:strCache>
            </c:strRef>
          </c:cat>
          <c:val>
            <c:numRef>
              <c:f>Sheet1!$L$5:$L$12</c:f>
              <c:numCache>
                <c:formatCode>General</c:formatCode>
                <c:ptCount val="8"/>
                <c:pt idx="0">
                  <c:v>0.81</c:v>
                </c:pt>
                <c:pt idx="1">
                  <c:v>0.84</c:v>
                </c:pt>
                <c:pt idx="2">
                  <c:v>0.83</c:v>
                </c:pt>
                <c:pt idx="3">
                  <c:v>0.82</c:v>
                </c:pt>
                <c:pt idx="4">
                  <c:v>0.83</c:v>
                </c:pt>
                <c:pt idx="5">
                  <c:v>0.81</c:v>
                </c:pt>
                <c:pt idx="6">
                  <c:v>0.81</c:v>
                </c:pt>
                <c:pt idx="7">
                  <c:v>0.67</c:v>
                </c:pt>
              </c:numCache>
            </c:numRef>
          </c:val>
        </c:ser>
        <c:ser>
          <c:idx val="2"/>
          <c:order val="2"/>
          <c:tx>
            <c:strRef>
              <c:f>Sheet1!$M$4</c:f>
              <c:strCache>
                <c:ptCount val="1"/>
                <c:pt idx="0">
                  <c:v>specificity</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Sheet1!$J$5:$J$12</c:f>
              <c:strCache>
                <c:ptCount val="8"/>
                <c:pt idx="0">
                  <c:v>evtree</c:v>
                </c:pt>
                <c:pt idx="1">
                  <c:v>glmstep</c:v>
                </c:pt>
                <c:pt idx="2">
                  <c:v>knn</c:v>
                </c:pt>
                <c:pt idx="3">
                  <c:v>rf</c:v>
                </c:pt>
                <c:pt idx="4">
                  <c:v>nnet</c:v>
                </c:pt>
                <c:pt idx="5">
                  <c:v>rpart</c:v>
                </c:pt>
                <c:pt idx="6">
                  <c:v>svmPoly</c:v>
                </c:pt>
                <c:pt idx="7">
                  <c:v>MaGIC 1.0 (Abl)</c:v>
                </c:pt>
              </c:strCache>
            </c:strRef>
          </c:cat>
          <c:val>
            <c:numRef>
              <c:f>Sheet1!$M$5:$M$12</c:f>
              <c:numCache>
                <c:formatCode>General</c:formatCode>
                <c:ptCount val="8"/>
                <c:pt idx="0">
                  <c:v>0.04</c:v>
                </c:pt>
                <c:pt idx="1">
                  <c:v>0.1</c:v>
                </c:pt>
                <c:pt idx="2">
                  <c:v>0.18</c:v>
                </c:pt>
                <c:pt idx="3">
                  <c:v>0.1</c:v>
                </c:pt>
                <c:pt idx="4">
                  <c:v>0.12</c:v>
                </c:pt>
                <c:pt idx="5">
                  <c:v>0.12</c:v>
                </c:pt>
                <c:pt idx="6">
                  <c:v>0.08</c:v>
                </c:pt>
                <c:pt idx="7">
                  <c:v>0.16</c:v>
                </c:pt>
              </c:numCache>
            </c:numRef>
          </c:val>
        </c:ser>
        <c:ser>
          <c:idx val="3"/>
          <c:order val="3"/>
          <c:tx>
            <c:strRef>
              <c:f>Sheet1!$N$4</c:f>
              <c:strCache>
                <c:ptCount val="1"/>
                <c:pt idx="0">
                  <c:v>kappa</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Sheet1!$J$5:$J$12</c:f>
              <c:strCache>
                <c:ptCount val="8"/>
                <c:pt idx="0">
                  <c:v>evtree</c:v>
                </c:pt>
                <c:pt idx="1">
                  <c:v>glmstep</c:v>
                </c:pt>
                <c:pt idx="2">
                  <c:v>knn</c:v>
                </c:pt>
                <c:pt idx="3">
                  <c:v>rf</c:v>
                </c:pt>
                <c:pt idx="4">
                  <c:v>nnet</c:v>
                </c:pt>
                <c:pt idx="5">
                  <c:v>rpart</c:v>
                </c:pt>
                <c:pt idx="6">
                  <c:v>svmPoly</c:v>
                </c:pt>
                <c:pt idx="7">
                  <c:v>MaGIC 1.0 (Abl)</c:v>
                </c:pt>
              </c:strCache>
            </c:strRef>
          </c:cat>
          <c:val>
            <c:numRef>
              <c:f>Sheet1!$N$5:$N$12</c:f>
              <c:numCache>
                <c:formatCode>General</c:formatCode>
                <c:ptCount val="8"/>
                <c:pt idx="0">
                  <c:v>0.03</c:v>
                </c:pt>
                <c:pt idx="1">
                  <c:v>0.16</c:v>
                </c:pt>
                <c:pt idx="2">
                  <c:v>0.21</c:v>
                </c:pt>
                <c:pt idx="3">
                  <c:v>0.11</c:v>
                </c:pt>
                <c:pt idx="4">
                  <c:v>0.17</c:v>
                </c:pt>
                <c:pt idx="5">
                  <c:v>0.12</c:v>
                </c:pt>
                <c:pt idx="6">
                  <c:v>0.07</c:v>
                </c:pt>
              </c:numCache>
            </c:numRef>
          </c:val>
        </c:ser>
        <c:ser>
          <c:idx val="4"/>
          <c:order val="4"/>
          <c:tx>
            <c:strRef>
              <c:f>Sheet1!$O$4</c:f>
              <c:strCache>
                <c:ptCount val="1"/>
                <c:pt idx="0">
                  <c:v>neg. predictive value</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Sheet1!$J$5:$J$12</c:f>
              <c:strCache>
                <c:ptCount val="8"/>
                <c:pt idx="0">
                  <c:v>evtree</c:v>
                </c:pt>
                <c:pt idx="1">
                  <c:v>glmstep</c:v>
                </c:pt>
                <c:pt idx="2">
                  <c:v>knn</c:v>
                </c:pt>
                <c:pt idx="3">
                  <c:v>rf</c:v>
                </c:pt>
                <c:pt idx="4">
                  <c:v>nnet</c:v>
                </c:pt>
                <c:pt idx="5">
                  <c:v>rpart</c:v>
                </c:pt>
                <c:pt idx="6">
                  <c:v>svmPoly</c:v>
                </c:pt>
                <c:pt idx="7">
                  <c:v>MaGIC 1.0 (Abl)</c:v>
                </c:pt>
              </c:strCache>
            </c:strRef>
          </c:cat>
          <c:val>
            <c:numRef>
              <c:f>Sheet1!$O$5:$O$12</c:f>
              <c:numCache>
                <c:formatCode>General</c:formatCode>
                <c:ptCount val="8"/>
                <c:pt idx="0">
                  <c:v>0.33</c:v>
                </c:pt>
                <c:pt idx="1">
                  <c:v>1.0</c:v>
                </c:pt>
                <c:pt idx="2">
                  <c:v>0.6</c:v>
                </c:pt>
                <c:pt idx="3">
                  <c:v>0.45</c:v>
                </c:pt>
                <c:pt idx="4">
                  <c:v>0.75</c:v>
                </c:pt>
                <c:pt idx="5">
                  <c:v>0.43</c:v>
                </c:pt>
                <c:pt idx="6">
                  <c:v>0.36</c:v>
                </c:pt>
                <c:pt idx="7">
                  <c:v>0.65</c:v>
                </c:pt>
              </c:numCache>
            </c:numRef>
          </c:val>
        </c:ser>
        <c:dLbls>
          <c:dLblPos val="outEnd"/>
          <c:showLegendKey val="0"/>
          <c:showVal val="1"/>
          <c:showCatName val="0"/>
          <c:showSerName val="0"/>
          <c:showPercent val="0"/>
          <c:showBubbleSize val="0"/>
        </c:dLbls>
        <c:gapWidth val="444"/>
        <c:overlap val="-90"/>
        <c:axId val="2128670416"/>
        <c:axId val="-2145038736"/>
      </c:barChart>
      <c:catAx>
        <c:axId val="2128670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endParaRPr lang="en-US"/>
          </a:p>
        </c:txPr>
        <c:crossAx val="-2145038736"/>
        <c:crosses val="autoZero"/>
        <c:auto val="1"/>
        <c:lblAlgn val="ctr"/>
        <c:lblOffset val="100"/>
        <c:noMultiLvlLbl val="0"/>
      </c:catAx>
      <c:valAx>
        <c:axId val="-2145038736"/>
        <c:scaling>
          <c:orientation val="minMax"/>
        </c:scaling>
        <c:delete val="1"/>
        <c:axPos val="l"/>
        <c:numFmt formatCode="General" sourceLinked="1"/>
        <c:majorTickMark val="none"/>
        <c:minorTickMark val="none"/>
        <c:tickLblPos val="nextTo"/>
        <c:crossAx val="2128670416"/>
        <c:crosses val="autoZero"/>
        <c:crossBetween val="between"/>
      </c:valAx>
      <c:spPr>
        <a:noFill/>
        <a:ln>
          <a:noFill/>
        </a:ln>
        <a:effectLst/>
      </c:spPr>
    </c:plotArea>
    <c:legend>
      <c:legendPos val="t"/>
      <c:layout>
        <c:manualLayout>
          <c:xMode val="edge"/>
          <c:yMode val="edge"/>
          <c:x val="0.0158347386853993"/>
          <c:y val="0.0198757738053473"/>
          <c:w val="0.966275918129648"/>
          <c:h val="0.180551320578234"/>
        </c:manualLayout>
      </c:layout>
      <c:overlay val="0"/>
      <c:spPr>
        <a:noFill/>
        <a:ln>
          <a:noFill/>
        </a:ln>
        <a:effectLst/>
      </c:spPr>
      <c:txPr>
        <a:bodyPr rot="0" spcFirstLastPara="1" vertOverflow="ellipsis" vert="horz" wrap="square" anchor="ctr" anchorCtr="1"/>
        <a:lstStyle/>
        <a:p>
          <a:pPr>
            <a:defRPr sz="1600" b="0" i="0" u="none" strike="noStrike" kern="1200" baseline="0">
              <a:ln>
                <a:noFill/>
              </a:ln>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25988700564972"/>
          <c:y val="0.183863949545792"/>
          <c:w val="0.954802259887005"/>
          <c:h val="0.708553077575771"/>
        </c:manualLayout>
      </c:layout>
      <c:barChart>
        <c:barDir val="col"/>
        <c:grouping val="clustered"/>
        <c:varyColors val="0"/>
        <c:ser>
          <c:idx val="0"/>
          <c:order val="0"/>
          <c:tx>
            <c:strRef>
              <c:f>Sheet1!$E$4</c:f>
              <c:strCache>
                <c:ptCount val="1"/>
                <c:pt idx="0">
                  <c:v>sensitivity</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Sheet1!$D$5:$D$12</c:f>
              <c:strCache>
                <c:ptCount val="8"/>
                <c:pt idx="0">
                  <c:v>evtree</c:v>
                </c:pt>
                <c:pt idx="1">
                  <c:v>glmstep</c:v>
                </c:pt>
                <c:pt idx="2">
                  <c:v>knn</c:v>
                </c:pt>
                <c:pt idx="3">
                  <c:v>rf</c:v>
                </c:pt>
                <c:pt idx="4">
                  <c:v>nnet</c:v>
                </c:pt>
                <c:pt idx="5">
                  <c:v>rpart</c:v>
                </c:pt>
                <c:pt idx="6">
                  <c:v>svmPoly</c:v>
                </c:pt>
                <c:pt idx="7">
                  <c:v>MaGIC 1.0 (Abl)</c:v>
                </c:pt>
              </c:strCache>
            </c:strRef>
          </c:cat>
          <c:val>
            <c:numRef>
              <c:f>Sheet1!$E$5:$E$12</c:f>
              <c:numCache>
                <c:formatCode>General</c:formatCode>
                <c:ptCount val="8"/>
                <c:pt idx="0">
                  <c:v>0.97</c:v>
                </c:pt>
                <c:pt idx="1">
                  <c:v>1.0</c:v>
                </c:pt>
                <c:pt idx="2">
                  <c:v>0.98</c:v>
                </c:pt>
                <c:pt idx="3">
                  <c:v>0.99</c:v>
                </c:pt>
                <c:pt idx="4">
                  <c:v>0.99</c:v>
                </c:pt>
                <c:pt idx="5">
                  <c:v>1.0</c:v>
                </c:pt>
                <c:pt idx="6">
                  <c:v>1.0</c:v>
                </c:pt>
                <c:pt idx="7">
                  <c:v>0.95</c:v>
                </c:pt>
              </c:numCache>
            </c:numRef>
          </c:val>
        </c:ser>
        <c:ser>
          <c:idx val="1"/>
          <c:order val="1"/>
          <c:tx>
            <c:strRef>
              <c:f>Sheet1!$F$4</c:f>
              <c:strCache>
                <c:ptCount val="1"/>
                <c:pt idx="0">
                  <c:v>accuracy</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Sheet1!$D$5:$D$12</c:f>
              <c:strCache>
                <c:ptCount val="8"/>
                <c:pt idx="0">
                  <c:v>evtree</c:v>
                </c:pt>
                <c:pt idx="1">
                  <c:v>glmstep</c:v>
                </c:pt>
                <c:pt idx="2">
                  <c:v>knn</c:v>
                </c:pt>
                <c:pt idx="3">
                  <c:v>rf</c:v>
                </c:pt>
                <c:pt idx="4">
                  <c:v>nnet</c:v>
                </c:pt>
                <c:pt idx="5">
                  <c:v>rpart</c:v>
                </c:pt>
                <c:pt idx="6">
                  <c:v>svmPoly</c:v>
                </c:pt>
                <c:pt idx="7">
                  <c:v>MaGIC 1.0 (Abl)</c:v>
                </c:pt>
              </c:strCache>
            </c:strRef>
          </c:cat>
          <c:val>
            <c:numRef>
              <c:f>Sheet1!$F$5:$F$12</c:f>
              <c:numCache>
                <c:formatCode>General</c:formatCode>
                <c:ptCount val="8"/>
                <c:pt idx="0">
                  <c:v>0.82</c:v>
                </c:pt>
                <c:pt idx="1">
                  <c:v>0.83</c:v>
                </c:pt>
                <c:pt idx="2">
                  <c:v>0.82</c:v>
                </c:pt>
                <c:pt idx="3">
                  <c:v>0.83</c:v>
                </c:pt>
                <c:pt idx="4">
                  <c:v>0.82</c:v>
                </c:pt>
                <c:pt idx="5">
                  <c:v>0.83</c:v>
                </c:pt>
                <c:pt idx="6">
                  <c:v>0.82</c:v>
                </c:pt>
                <c:pt idx="7">
                  <c:v>0.67</c:v>
                </c:pt>
              </c:numCache>
            </c:numRef>
          </c:val>
        </c:ser>
        <c:ser>
          <c:idx val="2"/>
          <c:order val="2"/>
          <c:tx>
            <c:strRef>
              <c:f>Sheet1!$G$4</c:f>
              <c:strCache>
                <c:ptCount val="1"/>
                <c:pt idx="0">
                  <c:v>specificity</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Sheet1!$D$5:$D$12</c:f>
              <c:strCache>
                <c:ptCount val="8"/>
                <c:pt idx="0">
                  <c:v>evtree</c:v>
                </c:pt>
                <c:pt idx="1">
                  <c:v>glmstep</c:v>
                </c:pt>
                <c:pt idx="2">
                  <c:v>knn</c:v>
                </c:pt>
                <c:pt idx="3">
                  <c:v>rf</c:v>
                </c:pt>
                <c:pt idx="4">
                  <c:v>nnet</c:v>
                </c:pt>
                <c:pt idx="5">
                  <c:v>rpart</c:v>
                </c:pt>
                <c:pt idx="6">
                  <c:v>svmPoly</c:v>
                </c:pt>
                <c:pt idx="7">
                  <c:v>MaGIC 1.0 (Abl)</c:v>
                </c:pt>
              </c:strCache>
            </c:strRef>
          </c:cat>
          <c:val>
            <c:numRef>
              <c:f>Sheet1!$G$5:$G$12</c:f>
              <c:numCache>
                <c:formatCode>General</c:formatCode>
                <c:ptCount val="8"/>
                <c:pt idx="0">
                  <c:v>0.14</c:v>
                </c:pt>
                <c:pt idx="1">
                  <c:v>0.08</c:v>
                </c:pt>
                <c:pt idx="2">
                  <c:v>0.12</c:v>
                </c:pt>
                <c:pt idx="3">
                  <c:v>0.1</c:v>
                </c:pt>
                <c:pt idx="4">
                  <c:v>0.02</c:v>
                </c:pt>
                <c:pt idx="5">
                  <c:v>0.06</c:v>
                </c:pt>
                <c:pt idx="6">
                  <c:v>0.04</c:v>
                </c:pt>
                <c:pt idx="7">
                  <c:v>0.16</c:v>
                </c:pt>
              </c:numCache>
            </c:numRef>
          </c:val>
        </c:ser>
        <c:ser>
          <c:idx val="3"/>
          <c:order val="3"/>
          <c:tx>
            <c:strRef>
              <c:f>Sheet1!$H$4</c:f>
              <c:strCache>
                <c:ptCount val="1"/>
                <c:pt idx="0">
                  <c:v>kappa</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Sheet1!$D$5:$D$12</c:f>
              <c:strCache>
                <c:ptCount val="8"/>
                <c:pt idx="0">
                  <c:v>evtree</c:v>
                </c:pt>
                <c:pt idx="1">
                  <c:v>glmstep</c:v>
                </c:pt>
                <c:pt idx="2">
                  <c:v>knn</c:v>
                </c:pt>
                <c:pt idx="3">
                  <c:v>rf</c:v>
                </c:pt>
                <c:pt idx="4">
                  <c:v>nnet</c:v>
                </c:pt>
                <c:pt idx="5">
                  <c:v>rpart</c:v>
                </c:pt>
                <c:pt idx="6">
                  <c:v>svmPoly</c:v>
                </c:pt>
                <c:pt idx="7">
                  <c:v>MaGIC 1.0 (Abl)</c:v>
                </c:pt>
              </c:strCache>
            </c:strRef>
          </c:cat>
          <c:val>
            <c:numRef>
              <c:f>Sheet1!$H$5:$H$12</c:f>
              <c:numCache>
                <c:formatCode>General</c:formatCode>
                <c:ptCount val="8"/>
                <c:pt idx="0">
                  <c:v>0.16</c:v>
                </c:pt>
                <c:pt idx="1">
                  <c:v>0.12</c:v>
                </c:pt>
                <c:pt idx="2">
                  <c:v>0.14</c:v>
                </c:pt>
                <c:pt idx="3">
                  <c:v>0.14</c:v>
                </c:pt>
                <c:pt idx="4">
                  <c:v>0.02</c:v>
                </c:pt>
                <c:pt idx="5">
                  <c:v>0.09</c:v>
                </c:pt>
                <c:pt idx="6">
                  <c:v>0.06</c:v>
                </c:pt>
              </c:numCache>
            </c:numRef>
          </c:val>
        </c:ser>
        <c:ser>
          <c:idx val="4"/>
          <c:order val="4"/>
          <c:tx>
            <c:strRef>
              <c:f>Sheet1!$I$4</c:f>
              <c:strCache>
                <c:ptCount val="1"/>
                <c:pt idx="0">
                  <c:v>neg. predictive value</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Sheet1!$D$5:$D$12</c:f>
              <c:strCache>
                <c:ptCount val="8"/>
                <c:pt idx="0">
                  <c:v>evtree</c:v>
                </c:pt>
                <c:pt idx="1">
                  <c:v>glmstep</c:v>
                </c:pt>
                <c:pt idx="2">
                  <c:v>knn</c:v>
                </c:pt>
                <c:pt idx="3">
                  <c:v>rf</c:v>
                </c:pt>
                <c:pt idx="4">
                  <c:v>nnet</c:v>
                </c:pt>
                <c:pt idx="5">
                  <c:v>rpart</c:v>
                </c:pt>
                <c:pt idx="6">
                  <c:v>svmPoly</c:v>
                </c:pt>
                <c:pt idx="7">
                  <c:v>MaGIC 1.0 (Abl)</c:v>
                </c:pt>
              </c:strCache>
            </c:strRef>
          </c:cat>
          <c:val>
            <c:numRef>
              <c:f>Sheet1!$I$5:$I$12</c:f>
              <c:numCache>
                <c:formatCode>General</c:formatCode>
                <c:ptCount val="8"/>
                <c:pt idx="0">
                  <c:v>0.54</c:v>
                </c:pt>
                <c:pt idx="1">
                  <c:v>0.8</c:v>
                </c:pt>
                <c:pt idx="2">
                  <c:v>0.55</c:v>
                </c:pt>
                <c:pt idx="3">
                  <c:v>0.71</c:v>
                </c:pt>
                <c:pt idx="4">
                  <c:v>0.33</c:v>
                </c:pt>
                <c:pt idx="5">
                  <c:v>0.75</c:v>
                </c:pt>
                <c:pt idx="6">
                  <c:v>0.67</c:v>
                </c:pt>
                <c:pt idx="7">
                  <c:v>0.65</c:v>
                </c:pt>
              </c:numCache>
            </c:numRef>
          </c:val>
        </c:ser>
        <c:dLbls>
          <c:dLblPos val="outEnd"/>
          <c:showLegendKey val="0"/>
          <c:showVal val="1"/>
          <c:showCatName val="0"/>
          <c:showSerName val="0"/>
          <c:showPercent val="0"/>
          <c:showBubbleSize val="0"/>
        </c:dLbls>
        <c:gapWidth val="444"/>
        <c:overlap val="-90"/>
        <c:axId val="2141356736"/>
        <c:axId val="2141353152"/>
      </c:barChart>
      <c:catAx>
        <c:axId val="21413567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2141353152"/>
        <c:crosses val="autoZero"/>
        <c:auto val="1"/>
        <c:lblAlgn val="ctr"/>
        <c:lblOffset val="100"/>
        <c:noMultiLvlLbl val="0"/>
      </c:catAx>
      <c:valAx>
        <c:axId val="2141353152"/>
        <c:scaling>
          <c:orientation val="minMax"/>
        </c:scaling>
        <c:delete val="1"/>
        <c:axPos val="l"/>
        <c:numFmt formatCode="General" sourceLinked="1"/>
        <c:majorTickMark val="none"/>
        <c:minorTickMark val="none"/>
        <c:tickLblPos val="nextTo"/>
        <c:crossAx val="2141356736"/>
        <c:crosses val="autoZero"/>
        <c:crossBetween val="between"/>
      </c:valAx>
      <c:spPr>
        <a:noFill/>
        <a:ln>
          <a:noFill/>
        </a:ln>
        <a:effectLst/>
      </c:spPr>
    </c:plotArea>
    <c:legend>
      <c:legendPos val="t"/>
      <c:layout>
        <c:manualLayout>
          <c:xMode val="edge"/>
          <c:yMode val="edge"/>
          <c:x val="0.0158347386853993"/>
          <c:y val="0.0198757738053473"/>
          <c:w val="0.966275918129648"/>
          <c:h val="0.18055132057823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7AFB81-2AEF-104A-BA2B-58F98A3AB89A}" type="datetimeFigureOut">
              <a:rPr lang="en-US" smtClean="0"/>
              <a:t>8/5/16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A7F67-AE67-A641-B14C-C708DEC7C5A6}" type="slidenum">
              <a:rPr lang="en-US" smtClean="0"/>
              <a:t>‹#›</a:t>
            </a:fld>
            <a:endParaRPr lang="en-US"/>
          </a:p>
        </p:txBody>
      </p:sp>
    </p:spTree>
    <p:extLst>
      <p:ext uri="{BB962C8B-B14F-4D97-AF65-F5344CB8AC3E}">
        <p14:creationId xmlns:p14="http://schemas.microsoft.com/office/powerpoint/2010/main" val="1105254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a:lstStyle/>
          <a:p>
            <a:pPr>
              <a:spcBef>
                <a:spcPct val="0"/>
              </a:spcBef>
            </a:pPr>
            <a:r>
              <a:rPr lang="en-US" dirty="0" smtClean="0"/>
              <a:t>Monoallelic</a:t>
            </a:r>
            <a:r>
              <a:rPr lang="en-US" baseline="0" dirty="0" smtClean="0"/>
              <a:t> expression explanation + relevance. Focus on that it is an analog of X-chromosome inactivation (autosomal genes)</a:t>
            </a:r>
          </a:p>
          <a:p>
            <a:pPr>
              <a:spcBef>
                <a:spcPct val="0"/>
              </a:spcBef>
            </a:pPr>
            <a:endParaRPr lang="en-US" baseline="0" dirty="0" smtClean="0"/>
          </a:p>
          <a:p>
            <a:pPr>
              <a:spcBef>
                <a:spcPct val="0"/>
              </a:spcBef>
            </a:pPr>
            <a:r>
              <a:rPr lang="en-US" baseline="0" dirty="0" smtClean="0"/>
              <a:t>3</a:t>
            </a:r>
            <a:endParaRPr lang="en-US" dirty="0"/>
          </a:p>
        </p:txBody>
      </p:sp>
      <p:sp>
        <p:nvSpPr>
          <p:cNvPr id="119812" name="Slide Number Placeholder 3"/>
          <p:cNvSpPr>
            <a:spLocks noGrp="1"/>
          </p:cNvSpPr>
          <p:nvPr>
            <p:ph type="sldNum" sz="quarter" idx="5"/>
          </p:nvPr>
        </p:nvSpPr>
        <p:spPr bwMode="auto">
          <a:noFill/>
          <a:ln>
            <a:miter lim="800000"/>
            <a:headEnd/>
            <a:tailEnd/>
          </a:ln>
        </p:spPr>
        <p:txBody>
          <a:bodyPr/>
          <a:lstStyle/>
          <a:p>
            <a:fld id="{AD750976-8122-4F43-B6CE-72A46D120F69}" type="slidenum">
              <a:rPr lang="en-US"/>
              <a:pPr/>
              <a:t>2</a:t>
            </a:fld>
            <a:endParaRPr lang="en-US" dirty="0"/>
          </a:p>
        </p:txBody>
      </p:sp>
    </p:spTree>
    <p:extLst>
      <p:ext uri="{BB962C8B-B14F-4D97-AF65-F5344CB8AC3E}">
        <p14:creationId xmlns:p14="http://schemas.microsoft.com/office/powerpoint/2010/main" val="1607110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Mouse data</a:t>
            </a:r>
            <a:r>
              <a:rPr lang="en-US" baseline="0" dirty="0" smtClean="0"/>
              <a:t> is better because it has more SNPs per 100K base pairs, which allows for better coverage and therefore a better allelic bias call. The red and blue dots are density of SNPs in mouse clones and the green and yellow dots are density of SNPs in human </a:t>
            </a:r>
            <a:r>
              <a:rPr lang="en-US" baseline="0" dirty="0" err="1" smtClean="0"/>
              <a:t>cclones</a:t>
            </a:r>
            <a:endParaRPr lang="en-US" baseline="0" dirty="0" smtClean="0"/>
          </a:p>
          <a:p>
            <a:r>
              <a:rPr lang="en-US" baseline="0" dirty="0" smtClean="0"/>
              <a:t>Remember to include mice, F1 hybrid, </a:t>
            </a:r>
          </a:p>
          <a:p>
            <a:r>
              <a:rPr lang="en-US" baseline="0" dirty="0" smtClean="0"/>
              <a:t>Remember to explain what the axis is, include much higher allelic </a:t>
            </a:r>
          </a:p>
          <a:p>
            <a:r>
              <a:rPr lang="en-US" baseline="0" dirty="0" smtClean="0"/>
              <a:t>1</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11</a:t>
            </a:fld>
            <a:endParaRPr lang="en-US"/>
          </a:p>
        </p:txBody>
      </p:sp>
    </p:spTree>
    <p:extLst>
      <p:ext uri="{BB962C8B-B14F-4D97-AF65-F5344CB8AC3E}">
        <p14:creationId xmlns:p14="http://schemas.microsoft.com/office/powerpoint/2010/main" val="945263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a:t>
            </a:r>
            <a:r>
              <a:rPr lang="en-US" baseline="0" dirty="0" smtClean="0"/>
              <a:t> that MAE is monoallelic expression and BAE is </a:t>
            </a:r>
            <a:r>
              <a:rPr lang="en-US" baseline="0" dirty="0" err="1" smtClean="0"/>
              <a:t>bioallelic</a:t>
            </a:r>
            <a:r>
              <a:rPr lang="en-US" baseline="0" dirty="0" smtClean="0"/>
              <a:t> expression (literal acronyms)</a:t>
            </a:r>
          </a:p>
          <a:p>
            <a:r>
              <a:rPr lang="en-US" baseline="0" dirty="0" smtClean="0"/>
              <a:t>3</a:t>
            </a:r>
          </a:p>
          <a:p>
            <a:endParaRPr lang="en-US" baseline="0" dirty="0" smtClean="0"/>
          </a:p>
          <a:p>
            <a:r>
              <a:rPr lang="en-US" baseline="0" dirty="0" smtClean="0"/>
              <a:t>Why filter olfactory genes? SO MANY OF THEM, they should be silent everywhere except olfactory neurons, and they are really short </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12</a:t>
            </a:fld>
            <a:endParaRPr lang="en-US"/>
          </a:p>
        </p:txBody>
      </p:sp>
    </p:spTree>
    <p:extLst>
      <p:ext uri="{BB962C8B-B14F-4D97-AF65-F5344CB8AC3E}">
        <p14:creationId xmlns:p14="http://schemas.microsoft.com/office/powerpoint/2010/main" val="204561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Identifies that we found artifact</a:t>
            </a:r>
            <a:r>
              <a:rPr lang="en-US" baseline="0" dirty="0" smtClean="0"/>
              <a:t>s in which there was 100% allelic bias on many genes in chromosome 4 due to a confounding experimental variable </a:t>
            </a:r>
          </a:p>
          <a:p>
            <a:r>
              <a:rPr lang="en-US" baseline="0" dirty="0" smtClean="0"/>
              <a:t>3</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13</a:t>
            </a:fld>
            <a:endParaRPr lang="en-US"/>
          </a:p>
        </p:txBody>
      </p:sp>
    </p:spTree>
    <p:extLst>
      <p:ext uri="{BB962C8B-B14F-4D97-AF65-F5344CB8AC3E}">
        <p14:creationId xmlns:p14="http://schemas.microsoft.com/office/powerpoint/2010/main" val="1910226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Train a machine learning classification algorithm on </a:t>
            </a:r>
            <a:r>
              <a:rPr lang="en-US" b="1" dirty="0" smtClean="0"/>
              <a:t>better data</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Add </a:t>
            </a:r>
            <a:r>
              <a:rPr lang="en-US" b="1" dirty="0" smtClean="0"/>
              <a:t>additional predictors </a:t>
            </a:r>
            <a:r>
              <a:rPr lang="en-US" dirty="0" smtClean="0"/>
              <a:t>that may improve classification accuracy and further explain MAE/BAE</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 Create an </a:t>
            </a:r>
            <a:r>
              <a:rPr lang="en-US" b="1" dirty="0" smtClean="0"/>
              <a:t>updated machine learning model </a:t>
            </a:r>
            <a:r>
              <a:rPr lang="en-US" dirty="0" smtClean="0"/>
              <a:t>and package it into a </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endParaRPr lang="en-US" dirty="0" smtClean="0"/>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CURRENT</a:t>
            </a:r>
            <a:r>
              <a:rPr lang="en-US" baseline="0" dirty="0" smtClean="0"/>
              <a:t> STATE VS GOALS</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baseline="0" dirty="0" smtClean="0"/>
              <a:t>MAGIC 1.0: Trained on human data, works on mouse, trained on only one silencing mark, very “not user friendly”</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baseline="0" dirty="0" smtClean="0"/>
              <a:t>GOALS: train on mouse data, train on additional set of features with more silencing marks, create a user-friendly pipeline</a:t>
            </a:r>
            <a:endParaRPr lang="en-US" dirty="0" smtClean="0"/>
          </a:p>
          <a:p>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14</a:t>
            </a:fld>
            <a:endParaRPr lang="en-US"/>
          </a:p>
        </p:txBody>
      </p:sp>
    </p:spTree>
    <p:extLst>
      <p:ext uri="{BB962C8B-B14F-4D97-AF65-F5344CB8AC3E}">
        <p14:creationId xmlns:p14="http://schemas.microsoft.com/office/powerpoint/2010/main" val="1033078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all datasets.</a:t>
            </a:r>
            <a:r>
              <a:rPr lang="en-US" baseline="0" dirty="0" smtClean="0"/>
              <a:t> I can replace this with just the GSM numbers. Explain why we chose these new marks. We are adding new features that are associated with epigenetic silencing because previously only 27 was associated</a:t>
            </a:r>
          </a:p>
          <a:p>
            <a:endParaRPr lang="en-US" baseline="0" dirty="0" smtClean="0"/>
          </a:p>
          <a:p>
            <a:r>
              <a:rPr lang="en-US" baseline="0" dirty="0" smtClean="0"/>
              <a:t>Use machine learning slide as a “home slide”</a:t>
            </a:r>
          </a:p>
          <a:p>
            <a:endParaRPr lang="en-US" baseline="0" dirty="0" smtClean="0"/>
          </a:p>
          <a:p>
            <a:r>
              <a:rPr lang="en-US" baseline="0" dirty="0" smtClean="0"/>
              <a:t>Important things to mention: from primary cells</a:t>
            </a:r>
          </a:p>
          <a:p>
            <a:endParaRPr lang="en-US" baseline="0" dirty="0" smtClean="0"/>
          </a:p>
          <a:p>
            <a:r>
              <a:rPr lang="en-US" baseline="0" dirty="0" smtClean="0"/>
              <a:t>2</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15</a:t>
            </a:fld>
            <a:endParaRPr lang="en-US"/>
          </a:p>
        </p:txBody>
      </p:sp>
    </p:spTree>
    <p:extLst>
      <p:ext uri="{BB962C8B-B14F-4D97-AF65-F5344CB8AC3E}">
        <p14:creationId xmlns:p14="http://schemas.microsoft.com/office/powerpoint/2010/main" val="1213048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Grab graphic from UCSC</a:t>
            </a:r>
            <a:r>
              <a:rPr lang="en-US" baseline="0" dirty="0" smtClean="0"/>
              <a:t> genome browser, show a track and then show. Different marks have different factors</a:t>
            </a:r>
          </a:p>
          <a:p>
            <a:r>
              <a:rPr lang="en-US" baseline="0" dirty="0" smtClean="0"/>
              <a:t>2</a:t>
            </a:r>
          </a:p>
          <a:p>
            <a:endParaRPr lang="en-US" baseline="0" dirty="0" smtClean="0"/>
          </a:p>
          <a:p>
            <a:r>
              <a:rPr lang="en-US" baseline="0" dirty="0" smtClean="0"/>
              <a:t>Put </a:t>
            </a:r>
            <a:r>
              <a:rPr lang="en-US" baseline="0" dirty="0" err="1" smtClean="0"/>
              <a:t>refeerence</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16</a:t>
            </a:fld>
            <a:endParaRPr lang="en-US"/>
          </a:p>
        </p:txBody>
      </p:sp>
    </p:spTree>
    <p:extLst>
      <p:ext uri="{BB962C8B-B14F-4D97-AF65-F5344CB8AC3E}">
        <p14:creationId xmlns:p14="http://schemas.microsoft.com/office/powerpoint/2010/main" val="168531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Train a machine learning classification algorithm on </a:t>
            </a:r>
            <a:r>
              <a:rPr lang="en-US" b="1" dirty="0" smtClean="0"/>
              <a:t>better data</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Add </a:t>
            </a:r>
            <a:r>
              <a:rPr lang="en-US" b="1" dirty="0" smtClean="0"/>
              <a:t>additional predictors </a:t>
            </a:r>
            <a:r>
              <a:rPr lang="en-US" dirty="0" smtClean="0"/>
              <a:t>that may improve classification accuracy and further explain MAE/BAE</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 Create an </a:t>
            </a:r>
            <a:r>
              <a:rPr lang="en-US" b="1" dirty="0" smtClean="0"/>
              <a:t>updated machine learning model </a:t>
            </a:r>
            <a:r>
              <a:rPr lang="en-US" dirty="0" smtClean="0"/>
              <a:t>and package it into a </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endParaRPr lang="en-US" dirty="0" smtClean="0"/>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CURRENT</a:t>
            </a:r>
            <a:r>
              <a:rPr lang="en-US" baseline="0" dirty="0" smtClean="0"/>
              <a:t> STATE VS GOALS</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baseline="0" dirty="0" smtClean="0"/>
              <a:t>MAGIC 1.0: Trained on human data, works on mouse, trained on only one silencing mark, very “not user friendly”</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baseline="0" dirty="0" smtClean="0"/>
              <a:t>GOALS: train on mouse data, train on additional set of features with more silencing marks, create a user-friendly pipeline</a:t>
            </a:r>
            <a:endParaRPr lang="en-US" dirty="0" smtClean="0"/>
          </a:p>
          <a:p>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17</a:t>
            </a:fld>
            <a:endParaRPr lang="en-US"/>
          </a:p>
        </p:txBody>
      </p:sp>
    </p:spTree>
    <p:extLst>
      <p:ext uri="{BB962C8B-B14F-4D97-AF65-F5344CB8AC3E}">
        <p14:creationId xmlns:p14="http://schemas.microsoft.com/office/powerpoint/2010/main" val="131434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we have both promoter</a:t>
            </a:r>
            <a:r>
              <a:rPr lang="en-US" baseline="0" dirty="0" smtClean="0"/>
              <a:t> vs </a:t>
            </a:r>
            <a:r>
              <a:rPr lang="en-US" baseline="0" dirty="0" err="1" smtClean="0"/>
              <a:t>genebody</a:t>
            </a:r>
            <a:r>
              <a:rPr lang="en-US" baseline="0" dirty="0" smtClean="0"/>
              <a:t> in every output file</a:t>
            </a:r>
          </a:p>
          <a:p>
            <a:r>
              <a:rPr lang="en-US" baseline="0" dirty="0" smtClean="0"/>
              <a:t>3</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18</a:t>
            </a:fld>
            <a:endParaRPr lang="en-US"/>
          </a:p>
        </p:txBody>
      </p:sp>
    </p:spTree>
    <p:extLst>
      <p:ext uri="{BB962C8B-B14F-4D97-AF65-F5344CB8AC3E}">
        <p14:creationId xmlns:p14="http://schemas.microsoft.com/office/powerpoint/2010/main" val="2032222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title to be more </a:t>
            </a:r>
            <a:r>
              <a:rPr lang="en-US" dirty="0" err="1" smtClean="0"/>
              <a:t>punchliney</a:t>
            </a:r>
            <a:r>
              <a:rPr lang="en-US" baseline="0" dirty="0" smtClean="0"/>
              <a:t>—</a:t>
            </a:r>
            <a:r>
              <a:rPr lang="en-US" baseline="0" dirty="0" err="1" smtClean="0"/>
              <a:t>nnet</a:t>
            </a:r>
            <a:r>
              <a:rPr lang="en-US" baseline="0" dirty="0" smtClean="0"/>
              <a:t> and </a:t>
            </a:r>
            <a:r>
              <a:rPr lang="en-US" baseline="0" dirty="0" err="1" smtClean="0"/>
              <a:t>knn</a:t>
            </a:r>
            <a:r>
              <a:rPr lang="en-US" baseline="0" dirty="0" smtClean="0"/>
              <a:t> is better</a:t>
            </a:r>
          </a:p>
          <a:p>
            <a:r>
              <a:rPr lang="en-US" baseline="0" dirty="0" smtClean="0"/>
              <a:t>1 content </a:t>
            </a:r>
            <a:r>
              <a:rPr lang="en-US" baseline="0" dirty="0" smtClean="0"/>
              <a:t>3</a:t>
            </a:r>
          </a:p>
          <a:p>
            <a:r>
              <a:rPr lang="en-US" baseline="0" dirty="0" smtClean="0"/>
              <a:t>-Can use 5mCpG enrichment divided by </a:t>
            </a:r>
            <a:r>
              <a:rPr lang="en-US" baseline="0" dirty="0" err="1" smtClean="0"/>
              <a:t>CpG</a:t>
            </a:r>
            <a:r>
              <a:rPr lang="en-US" baseline="0" dirty="0" smtClean="0"/>
              <a:t> density or </a:t>
            </a:r>
            <a:r>
              <a:rPr lang="en-US" baseline="0" dirty="0" err="1" smtClean="0"/>
              <a:t>CpG</a:t>
            </a:r>
            <a:r>
              <a:rPr lang="en-US" baseline="0" dirty="0" smtClean="0"/>
              <a:t> methylated density </a:t>
            </a:r>
          </a:p>
          <a:p>
            <a:r>
              <a:rPr lang="en-US" baseline="0" dirty="0" smtClean="0"/>
              <a:t>-Add genomic features potentially could be more informative</a:t>
            </a:r>
          </a:p>
          <a:p>
            <a:r>
              <a:rPr lang="en-US" baseline="0" dirty="0" smtClean="0"/>
              <a:t>-Use looser criteria on testing data from Nag</a:t>
            </a:r>
          </a:p>
          <a:p>
            <a:r>
              <a:rPr lang="en-US" baseline="0" dirty="0" smtClean="0"/>
              <a:t>-2 papers (</a:t>
            </a:r>
            <a:r>
              <a:rPr lang="en-US" baseline="0" dirty="0" err="1" smtClean="0"/>
              <a:t>genddrell</a:t>
            </a:r>
            <a:r>
              <a:rPr lang="en-US" baseline="0" dirty="0" smtClean="0"/>
              <a:t>) that have multiple clones (NPC) </a:t>
            </a:r>
            <a:r>
              <a:rPr lang="en-US" baseline="0" dirty="0" smtClean="0">
                <a:sym typeface="Wingdings"/>
              </a:rPr>
              <a:t> potentially six clones (availability of chromatin marks? K9 exists) (mouse neuronal progenitor cells)  so we can take raw genes</a:t>
            </a:r>
            <a:endParaRPr lang="en-US" baseline="0" dirty="0" smtClean="0"/>
          </a:p>
          <a:p>
            <a:r>
              <a:rPr lang="en-US" baseline="0" dirty="0" smtClean="0"/>
              <a:t>-Re process Abelson or NPC</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19</a:t>
            </a:fld>
            <a:endParaRPr lang="en-US"/>
          </a:p>
        </p:txBody>
      </p:sp>
    </p:spTree>
    <p:extLst>
      <p:ext uri="{BB962C8B-B14F-4D97-AF65-F5344CB8AC3E}">
        <p14:creationId xmlns:p14="http://schemas.microsoft.com/office/powerpoint/2010/main" val="1398851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two different </a:t>
            </a:r>
            <a:r>
              <a:rPr lang="en-US" dirty="0" err="1" smtClean="0"/>
              <a:t>thrsholds</a:t>
            </a:r>
            <a:r>
              <a:rPr lang="en-US" dirty="0" smtClean="0"/>
              <a:t>: Very few false positives, capture</a:t>
            </a:r>
            <a:r>
              <a:rPr lang="en-US" baseline="0" dirty="0" smtClean="0"/>
              <a:t> overall gene count</a:t>
            </a:r>
          </a:p>
          <a:p>
            <a:r>
              <a:rPr lang="en-US" baseline="0" dirty="0" smtClean="0"/>
              <a:t>Good way to send:</a:t>
            </a:r>
          </a:p>
          <a:p>
            <a:r>
              <a:rPr lang="en-US" dirty="0" smtClean="0"/>
              <a:t>-Confusion Matrix</a:t>
            </a:r>
          </a:p>
          <a:p>
            <a:r>
              <a:rPr lang="en-US" dirty="0" smtClean="0"/>
              <a:t>-Bar graphs</a:t>
            </a:r>
          </a:p>
          <a:p>
            <a:r>
              <a:rPr lang="en-US" dirty="0" smtClean="0"/>
              <a:t>-True</a:t>
            </a:r>
            <a:r>
              <a:rPr lang="en-US" baseline="0" dirty="0" smtClean="0"/>
              <a:t> negative and true values </a:t>
            </a:r>
          </a:p>
          <a:p>
            <a:r>
              <a:rPr lang="en-US" baseline="0" dirty="0" smtClean="0"/>
              <a:t>-R markdown</a:t>
            </a:r>
          </a:p>
          <a:p>
            <a:endParaRPr lang="en-US" baseline="0" dirty="0" smtClean="0"/>
          </a:p>
          <a:p>
            <a:r>
              <a:rPr lang="en-US" baseline="0" dirty="0" smtClean="0"/>
              <a:t>-</a:t>
            </a:r>
            <a:r>
              <a:rPr lang="en-US" baseline="0" dirty="0" err="1" smtClean="0"/>
              <a:t>Downsampling</a:t>
            </a:r>
            <a:r>
              <a:rPr lang="en-US" baseline="0" dirty="0" smtClean="0"/>
              <a:t> in R</a:t>
            </a:r>
          </a:p>
          <a:p>
            <a:r>
              <a:rPr lang="en-US" baseline="0" dirty="0" smtClean="0"/>
              <a:t>-Null information rate </a:t>
            </a:r>
          </a:p>
          <a:p>
            <a:r>
              <a:rPr lang="en-US" baseline="0" dirty="0" smtClean="0"/>
              <a:t>-Only using one layer </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20</a:t>
            </a:fld>
            <a:endParaRPr lang="en-US"/>
          </a:p>
        </p:txBody>
      </p:sp>
    </p:spTree>
    <p:extLst>
      <p:ext uri="{BB962C8B-B14F-4D97-AF65-F5344CB8AC3E}">
        <p14:creationId xmlns:p14="http://schemas.microsoft.com/office/powerpoint/2010/main" val="1985541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Epigenetic</a:t>
            </a:r>
            <a:r>
              <a:rPr lang="en-US" baseline="0" dirty="0" smtClean="0"/>
              <a:t> mechanisms like X-chromosome inactivation have been identified as highly important in variation, and since autosomal genes are more widely expressed, MAE affects variation </a:t>
            </a:r>
          </a:p>
          <a:p>
            <a:endParaRPr lang="en-US" baseline="0" dirty="0" smtClean="0"/>
          </a:p>
          <a:p>
            <a:r>
              <a:rPr lang="en-US" baseline="0" dirty="0" smtClean="0"/>
              <a:t>Explain the picture more all elements </a:t>
            </a:r>
          </a:p>
          <a:p>
            <a:endParaRPr lang="en-US" baseline="0" dirty="0" smtClean="0"/>
          </a:p>
          <a:p>
            <a:r>
              <a:rPr lang="en-US" baseline="0" dirty="0" smtClean="0"/>
              <a:t>Show only heart and show an example of cells giving rise to cancer to</a:t>
            </a:r>
          </a:p>
          <a:p>
            <a:endParaRPr lang="en-US" baseline="0" dirty="0" smtClean="0"/>
          </a:p>
          <a:p>
            <a:r>
              <a:rPr lang="en-US" baseline="0" dirty="0" smtClean="0"/>
              <a:t>3</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121530B-169C-43AB-89C9-2A95A55BE130}" type="slidenum">
              <a:rPr lang="en-US" smtClean="0"/>
              <a:pPr>
                <a:defRPr/>
              </a:pPr>
              <a:t>3</a:t>
            </a:fld>
            <a:endParaRPr lang="en-US"/>
          </a:p>
        </p:txBody>
      </p:sp>
    </p:spTree>
    <p:extLst>
      <p:ext uri="{BB962C8B-B14F-4D97-AF65-F5344CB8AC3E}">
        <p14:creationId xmlns:p14="http://schemas.microsoft.com/office/powerpoint/2010/main" val="1725775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p>
          <a:p>
            <a:r>
              <a:rPr lang="en-US" dirty="0" smtClean="0"/>
              <a:t>Place to look for human:</a:t>
            </a:r>
            <a:r>
              <a:rPr lang="en-US" baseline="0" dirty="0" smtClean="0"/>
              <a:t> ENCODE, NIH Epigenetic Roadmap</a:t>
            </a:r>
          </a:p>
          <a:p>
            <a:endParaRPr lang="en-US" baseline="0" dirty="0" smtClean="0"/>
          </a:p>
          <a:p>
            <a:r>
              <a:rPr lang="en-US" baseline="0" dirty="0" smtClean="0"/>
              <a:t>MAGIC 1 Benchmark, FIGURE 1 or 2 of G3 paper using K36 </a:t>
            </a:r>
          </a:p>
          <a:p>
            <a:r>
              <a:rPr lang="en-US" baseline="0" dirty="0" smtClean="0"/>
              <a:t> Running Fibroblasts (look up new marks)</a:t>
            </a:r>
          </a:p>
          <a:p>
            <a:r>
              <a:rPr lang="en-US" baseline="0" dirty="0" err="1" smtClean="0"/>
              <a:t>Abl</a:t>
            </a:r>
            <a:r>
              <a:rPr lang="en-US" baseline="0" dirty="0" smtClean="0"/>
              <a:t> and Fibroblasts are doable, Human LCLs are doable (waiting on NPC and more </a:t>
            </a:r>
            <a:r>
              <a:rPr lang="en-US" baseline="0" dirty="0" err="1" smtClean="0"/>
              <a:t>Abl</a:t>
            </a:r>
            <a:r>
              <a:rPr lang="en-US" baseline="0" dirty="0" smtClean="0"/>
              <a:t> clones)</a:t>
            </a:r>
          </a:p>
          <a:p>
            <a:r>
              <a:rPr lang="en-US" baseline="0" dirty="0" smtClean="0"/>
              <a:t>GM12878 --&gt; prioritize for human data </a:t>
            </a:r>
          </a:p>
          <a:p>
            <a:r>
              <a:rPr lang="en-US" baseline="0" dirty="0" smtClean="0"/>
              <a:t>Overlap of Genes being called BAE and MAE (we may be capturing a different subset of genes) </a:t>
            </a:r>
            <a:r>
              <a:rPr lang="en-US" baseline="0" dirty="0" smtClean="0">
                <a:sym typeface="Wingdings"/>
              </a:rPr>
              <a:t> tackling potential groupings of MAE  big table </a:t>
            </a:r>
          </a:p>
          <a:p>
            <a:endParaRPr lang="en-US" baseline="0" dirty="0" smtClean="0">
              <a:sym typeface="Wingdings"/>
            </a:endParaRPr>
          </a:p>
          <a:p>
            <a:r>
              <a:rPr lang="en-US" baseline="0" dirty="0" smtClean="0">
                <a:sym typeface="Wingdings"/>
              </a:rPr>
              <a:t>-Update database  new tool, added new data</a:t>
            </a:r>
          </a:p>
          <a:p>
            <a:r>
              <a:rPr lang="en-US" baseline="0" dirty="0" smtClean="0">
                <a:sym typeface="Wingdings"/>
              </a:rPr>
              <a:t>	-Update with better predictions</a:t>
            </a:r>
          </a:p>
          <a:p>
            <a:r>
              <a:rPr lang="en-US" baseline="0" dirty="0" smtClean="0">
                <a:sym typeface="Wingdings"/>
              </a:rPr>
              <a:t>	-Update with more cell types and </a:t>
            </a:r>
            <a:r>
              <a:rPr lang="en-US" baseline="0" dirty="0" err="1" smtClean="0">
                <a:sym typeface="Wingdings"/>
              </a:rPr>
              <a:t>ChIP</a:t>
            </a:r>
            <a:r>
              <a:rPr lang="en-US" baseline="0" dirty="0" smtClean="0">
                <a:sym typeface="Wingdings"/>
              </a:rPr>
              <a:t> </a:t>
            </a:r>
            <a:r>
              <a:rPr lang="en-US" baseline="0" dirty="0" err="1" smtClean="0">
                <a:sym typeface="Wingdings"/>
              </a:rPr>
              <a:t>seq</a:t>
            </a:r>
            <a:r>
              <a:rPr lang="en-US" baseline="0" dirty="0" smtClean="0">
                <a:sym typeface="Wingdings"/>
              </a:rPr>
              <a:t> data from Epigenome roadmap in humans </a:t>
            </a:r>
          </a:p>
          <a:p>
            <a:r>
              <a:rPr lang="en-US" baseline="0" dirty="0" smtClean="0">
                <a:sym typeface="Wingdings"/>
              </a:rPr>
              <a:t>	-Update with confidence score </a:t>
            </a:r>
          </a:p>
          <a:p>
            <a:r>
              <a:rPr lang="en-US" baseline="0" dirty="0" smtClean="0">
                <a:sym typeface="Wingdings"/>
              </a:rPr>
              <a:t>-Run on a lot of clonal human data replicate and make sure that genes being call are consistent across  eliminate technical noise of the </a:t>
            </a:r>
            <a:r>
              <a:rPr lang="en-US" baseline="0" dirty="0" err="1" smtClean="0">
                <a:sym typeface="Wingdings"/>
              </a:rPr>
              <a:t>ChIP</a:t>
            </a:r>
            <a:r>
              <a:rPr lang="en-US" baseline="0" dirty="0" smtClean="0">
                <a:sym typeface="Wingdings"/>
              </a:rPr>
              <a:t> </a:t>
            </a:r>
            <a:r>
              <a:rPr lang="en-US" baseline="0" dirty="0" err="1" smtClean="0">
                <a:sym typeface="Wingdings"/>
              </a:rPr>
              <a:t>seq</a:t>
            </a:r>
            <a:endParaRPr lang="en-US" baseline="0" dirty="0" smtClean="0">
              <a:sym typeface="Wingdings"/>
            </a:endParaRPr>
          </a:p>
          <a:p>
            <a:endParaRPr lang="en-US" baseline="0" dirty="0" smtClean="0">
              <a:sym typeface="Wingdings"/>
            </a:endParaRPr>
          </a:p>
          <a:p>
            <a:r>
              <a:rPr lang="en-US" baseline="0" dirty="0" smtClean="0">
                <a:sym typeface="Wingdings"/>
              </a:rPr>
              <a:t>MINIMAL SET OF FEATURES</a:t>
            </a:r>
          </a:p>
          <a:p>
            <a:pPr marL="228600" indent="-228600">
              <a:buAutoNum type="arabicPeriod"/>
            </a:pPr>
            <a:r>
              <a:rPr lang="en-US" baseline="0" dirty="0" smtClean="0">
                <a:sym typeface="Wingdings"/>
              </a:rPr>
              <a:t>CLEAN UP PIPELINE</a:t>
            </a:r>
            <a:br>
              <a:rPr lang="en-US" baseline="0" dirty="0" smtClean="0">
                <a:sym typeface="Wingdings"/>
              </a:rPr>
            </a:br>
            <a:r>
              <a:rPr lang="en-US" baseline="0" dirty="0" smtClean="0">
                <a:sym typeface="Wingdings"/>
              </a:rPr>
              <a:t>2. AGREE ON 2 BEST MODELS</a:t>
            </a:r>
          </a:p>
          <a:p>
            <a:pPr marL="228600" indent="-228600">
              <a:buAutoNum type="arabicPeriod"/>
            </a:pPr>
            <a:r>
              <a:rPr lang="en-US" baseline="0" dirty="0" smtClean="0">
                <a:sym typeface="Wingdings"/>
              </a:rPr>
              <a:t>DATABASE OR SOFTWARE PAPER?</a:t>
            </a:r>
          </a:p>
          <a:p>
            <a:pPr marL="228600" indent="-228600">
              <a:buAutoNum type="arabicPeriod"/>
            </a:pPr>
            <a:r>
              <a:rPr lang="en-US" baseline="0" smtClean="0">
                <a:sym typeface="Wingdings"/>
              </a:rPr>
              <a:t>FINISH ON HUMAN REPLICATE DATA</a:t>
            </a:r>
            <a:endParaRPr lang="en-US" baseline="0" dirty="0" smtClean="0">
              <a:sym typeface="Wingdings"/>
            </a:endParaRPr>
          </a:p>
        </p:txBody>
      </p:sp>
      <p:sp>
        <p:nvSpPr>
          <p:cNvPr id="4" name="Slide Number Placeholder 3"/>
          <p:cNvSpPr>
            <a:spLocks noGrp="1"/>
          </p:cNvSpPr>
          <p:nvPr>
            <p:ph type="sldNum" sz="quarter" idx="10"/>
          </p:nvPr>
        </p:nvSpPr>
        <p:spPr/>
        <p:txBody>
          <a:bodyPr/>
          <a:lstStyle/>
          <a:p>
            <a:fld id="{EBFA7F67-AE67-A641-B14C-C708DEC7C5A6}" type="slidenum">
              <a:rPr lang="en-US" smtClean="0"/>
              <a:t>21</a:t>
            </a:fld>
            <a:endParaRPr lang="en-US"/>
          </a:p>
        </p:txBody>
      </p:sp>
    </p:spTree>
    <p:extLst>
      <p:ext uri="{BB962C8B-B14F-4D97-AF65-F5344CB8AC3E}">
        <p14:creationId xmlns:p14="http://schemas.microsoft.com/office/powerpoint/2010/main" val="1198957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22</a:t>
            </a:fld>
            <a:endParaRPr lang="en-US"/>
          </a:p>
        </p:txBody>
      </p:sp>
    </p:spTree>
    <p:extLst>
      <p:ext uri="{BB962C8B-B14F-4D97-AF65-F5344CB8AC3E}">
        <p14:creationId xmlns:p14="http://schemas.microsoft.com/office/powerpoint/2010/main" val="212084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H3k36me3</a:t>
            </a:r>
            <a:r>
              <a:rPr lang="en-US" baseline="0" dirty="0" smtClean="0"/>
              <a:t> seems to be the main predictive force behind classifying MAE and BAE</a:t>
            </a:r>
          </a:p>
          <a:p>
            <a:r>
              <a:rPr lang="en-US" baseline="0" dirty="0" smtClean="0"/>
              <a:t>1</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23</a:t>
            </a:fld>
            <a:endParaRPr lang="en-US"/>
          </a:p>
        </p:txBody>
      </p:sp>
    </p:spTree>
    <p:extLst>
      <p:ext uri="{BB962C8B-B14F-4D97-AF65-F5344CB8AC3E}">
        <p14:creationId xmlns:p14="http://schemas.microsoft.com/office/powerpoint/2010/main" val="234844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p>
          <a:p>
            <a:r>
              <a:rPr lang="en-US" dirty="0" smtClean="0"/>
              <a:t>Be ready for</a:t>
            </a:r>
            <a:r>
              <a:rPr lang="en-US" baseline="0" dirty="0" smtClean="0"/>
              <a:t> questions on elements of this slide: </a:t>
            </a:r>
            <a:r>
              <a:rPr lang="en-US" baseline="0" dirty="0" err="1" smtClean="0"/>
              <a:t>knn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24</a:t>
            </a:fld>
            <a:endParaRPr lang="en-US"/>
          </a:p>
        </p:txBody>
      </p:sp>
    </p:spTree>
    <p:extLst>
      <p:ext uri="{BB962C8B-B14F-4D97-AF65-F5344CB8AC3E}">
        <p14:creationId xmlns:p14="http://schemas.microsoft.com/office/powerpoint/2010/main" val="969702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27</a:t>
            </a:fld>
            <a:endParaRPr lang="en-US"/>
          </a:p>
        </p:txBody>
      </p:sp>
    </p:spTree>
    <p:extLst>
      <p:ext uri="{BB962C8B-B14F-4D97-AF65-F5344CB8AC3E}">
        <p14:creationId xmlns:p14="http://schemas.microsoft.com/office/powerpoint/2010/main" val="51278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Papers</a:t>
            </a:r>
            <a:r>
              <a:rPr lang="en-US" baseline="0" dirty="0" smtClean="0"/>
              <a:t> by our lab that were important in discovering a new way to</a:t>
            </a:r>
          </a:p>
          <a:p>
            <a:endParaRPr lang="en-US" baseline="0" dirty="0" smtClean="0"/>
          </a:p>
          <a:p>
            <a:r>
              <a:rPr lang="en-US" baseline="0" dirty="0" smtClean="0"/>
              <a:t>1</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4</a:t>
            </a:fld>
            <a:endParaRPr lang="en-US"/>
          </a:p>
        </p:txBody>
      </p:sp>
    </p:spTree>
    <p:extLst>
      <p:ext uri="{BB962C8B-B14F-4D97-AF65-F5344CB8AC3E}">
        <p14:creationId xmlns:p14="http://schemas.microsoft.com/office/powerpoint/2010/main" val="170073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bwMode="auto">
          <a:noFill/>
          <a:ln>
            <a:solidFill>
              <a:srgbClr val="000000"/>
            </a:solidFill>
            <a:miter lim="800000"/>
            <a:headEnd/>
            <a:tailEnd/>
          </a:ln>
        </p:spPr>
      </p:sp>
      <p:sp>
        <p:nvSpPr>
          <p:cNvPr id="108547" name="Rectangle 3"/>
          <p:cNvSpPr>
            <a:spLocks noGrp="1"/>
          </p:cNvSpPr>
          <p:nvPr>
            <p:ph type="body" idx="1"/>
          </p:nvPr>
        </p:nvSpPr>
        <p:spPr bwMode="auto">
          <a:noFill/>
        </p:spPr>
        <p:txBody>
          <a:bodyPr/>
          <a:lstStyle/>
          <a:p>
            <a:r>
              <a:rPr lang="en-US" dirty="0" smtClean="0"/>
              <a:t>Chromatin</a:t>
            </a:r>
            <a:r>
              <a:rPr lang="en-US" baseline="0" dirty="0" smtClean="0"/>
              <a:t> signature is a proxy for monoallelic expression. This is intuitive because certain chromatin marks are, in fact, associated with epigenetic silencing or activation. </a:t>
            </a:r>
          </a:p>
          <a:p>
            <a:endParaRPr lang="en-US" baseline="0" dirty="0" smtClean="0"/>
          </a:p>
          <a:p>
            <a:r>
              <a:rPr lang="en-US" baseline="0" dirty="0" smtClean="0"/>
              <a:t>3</a:t>
            </a:r>
            <a:endParaRPr lang="en-US" dirty="0"/>
          </a:p>
        </p:txBody>
      </p:sp>
    </p:spTree>
    <p:extLst>
      <p:ext uri="{BB962C8B-B14F-4D97-AF65-F5344CB8AC3E}">
        <p14:creationId xmlns:p14="http://schemas.microsoft.com/office/powerpoint/2010/main" val="387005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the old </a:t>
            </a:r>
            <a:r>
              <a:rPr lang="en-US" dirty="0" err="1" smtClean="0"/>
              <a:t>MaGIC</a:t>
            </a:r>
            <a:r>
              <a:rPr lang="en-US" baseline="0" dirty="0" smtClean="0"/>
              <a:t> classifier </a:t>
            </a:r>
          </a:p>
          <a:p>
            <a:r>
              <a:rPr lang="en-US" baseline="0" dirty="0" smtClean="0"/>
              <a:t>1</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6</a:t>
            </a:fld>
            <a:endParaRPr lang="en-US"/>
          </a:p>
        </p:txBody>
      </p:sp>
    </p:spTree>
    <p:extLst>
      <p:ext uri="{BB962C8B-B14F-4D97-AF65-F5344CB8AC3E}">
        <p14:creationId xmlns:p14="http://schemas.microsoft.com/office/powerpoint/2010/main" val="156145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Analyzing the performance</a:t>
            </a:r>
            <a:r>
              <a:rPr lang="en-US" baseline="0" dirty="0" smtClean="0"/>
              <a:t> of the original </a:t>
            </a:r>
            <a:r>
              <a:rPr lang="en-US" baseline="0" dirty="0" err="1" smtClean="0"/>
              <a:t>MaGIC</a:t>
            </a:r>
            <a:r>
              <a:rPr lang="en-US" baseline="0" dirty="0" smtClean="0"/>
              <a:t> classifier: it’s strong suits and its pitfalls</a:t>
            </a:r>
          </a:p>
          <a:p>
            <a:r>
              <a:rPr lang="en-US" baseline="0" dirty="0" smtClean="0"/>
              <a:t>2</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7</a:t>
            </a:fld>
            <a:endParaRPr lang="en-US"/>
          </a:p>
        </p:txBody>
      </p:sp>
    </p:spTree>
    <p:extLst>
      <p:ext uri="{BB962C8B-B14F-4D97-AF65-F5344CB8AC3E}">
        <p14:creationId xmlns:p14="http://schemas.microsoft.com/office/powerpoint/2010/main" val="1581137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question: can we somehow biologically explain why some genes fall outside of the partition between </a:t>
            </a:r>
          </a:p>
          <a:p>
            <a:r>
              <a:rPr lang="en-US" baseline="0" dirty="0" smtClean="0"/>
              <a:t>3</a:t>
            </a:r>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8</a:t>
            </a:fld>
            <a:endParaRPr lang="en-US"/>
          </a:p>
        </p:txBody>
      </p:sp>
    </p:spTree>
    <p:extLst>
      <p:ext uri="{BB962C8B-B14F-4D97-AF65-F5344CB8AC3E}">
        <p14:creationId xmlns:p14="http://schemas.microsoft.com/office/powerpoint/2010/main" val="147609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Train a machine learning classification algorithm on </a:t>
            </a:r>
            <a:r>
              <a:rPr lang="en-US" b="1" dirty="0" smtClean="0"/>
              <a:t>better data</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Add </a:t>
            </a:r>
            <a:r>
              <a:rPr lang="en-US" b="1" dirty="0" smtClean="0"/>
              <a:t>additional predictors </a:t>
            </a:r>
            <a:r>
              <a:rPr lang="en-US" dirty="0" smtClean="0"/>
              <a:t>that may improve classification accuracy and further explain MAE/BAE</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 Create an </a:t>
            </a:r>
            <a:r>
              <a:rPr lang="en-US" b="1" dirty="0" smtClean="0"/>
              <a:t>updated machine learning model </a:t>
            </a:r>
            <a:r>
              <a:rPr lang="en-US" dirty="0" smtClean="0"/>
              <a:t>and package it into a </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endParaRPr lang="en-US" dirty="0" smtClean="0"/>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CURRENT</a:t>
            </a:r>
            <a:r>
              <a:rPr lang="en-US" baseline="0" dirty="0" smtClean="0"/>
              <a:t> STATE VS GOALS</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baseline="0" dirty="0" smtClean="0"/>
              <a:t>MAGIC 1.0: Trained on human data, works on mouse, trained on only one silencing mark, very “not user friendly”</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baseline="0" dirty="0" smtClean="0"/>
              <a:t>GOALS: train on mouse data, train on additional set of features with more silencing marks, create a user-friendly pipeline</a:t>
            </a:r>
            <a:endParaRPr lang="en-US" dirty="0" smtClean="0"/>
          </a:p>
          <a:p>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9</a:t>
            </a:fld>
            <a:endParaRPr lang="en-US"/>
          </a:p>
        </p:txBody>
      </p:sp>
    </p:spTree>
    <p:extLst>
      <p:ext uri="{BB962C8B-B14F-4D97-AF65-F5344CB8AC3E}">
        <p14:creationId xmlns:p14="http://schemas.microsoft.com/office/powerpoint/2010/main" val="746422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Train a machine learning classification algorithm on </a:t>
            </a:r>
            <a:r>
              <a:rPr lang="en-US" b="1" dirty="0" smtClean="0"/>
              <a:t>better data</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Add </a:t>
            </a:r>
            <a:r>
              <a:rPr lang="en-US" b="1" dirty="0" smtClean="0"/>
              <a:t>additional predictors </a:t>
            </a:r>
            <a:r>
              <a:rPr lang="en-US" dirty="0" smtClean="0"/>
              <a:t>that may improve classification accuracy and further explain MAE/BAE</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 Create an </a:t>
            </a:r>
            <a:r>
              <a:rPr lang="en-US" b="1" dirty="0" smtClean="0"/>
              <a:t>updated machine learning model </a:t>
            </a:r>
            <a:r>
              <a:rPr lang="en-US" dirty="0" smtClean="0"/>
              <a:t>and package it into a </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endParaRPr lang="en-US" dirty="0" smtClean="0"/>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dirty="0" smtClean="0"/>
              <a:t>CURRENT</a:t>
            </a:r>
            <a:r>
              <a:rPr lang="en-US" baseline="0" dirty="0" smtClean="0"/>
              <a:t> STATE VS GOALS</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baseline="0" dirty="0" smtClean="0"/>
              <a:t>MAGIC 1.0: Trained on human data, works on mouse, trained on only one silencing mark, very “not user friendly”</a:t>
            </a:r>
          </a:p>
          <a:p>
            <a:pPr marL="514350" marR="0" lvl="0" indent="-514350" defTabSz="914400" eaLnBrk="1" fontAlgn="auto" latinLnBrk="0" hangingPunct="1">
              <a:lnSpc>
                <a:spcPct val="200000"/>
              </a:lnSpc>
              <a:spcBef>
                <a:spcPts val="0"/>
              </a:spcBef>
              <a:spcAft>
                <a:spcPts val="0"/>
              </a:spcAft>
              <a:buClrTx/>
              <a:buSzTx/>
              <a:buFont typeface="+mj-lt"/>
              <a:buAutoNum type="arabicPeriod"/>
              <a:tabLst/>
              <a:defRPr/>
            </a:pPr>
            <a:r>
              <a:rPr lang="en-US" baseline="0" dirty="0" smtClean="0"/>
              <a:t>GOALS: train on mouse data, train on additional set of features with more silencing marks, create a user-friendly pipeline</a:t>
            </a:r>
            <a:endParaRPr lang="en-US" dirty="0" smtClean="0"/>
          </a:p>
          <a:p>
            <a:endParaRPr lang="en-US" dirty="0"/>
          </a:p>
        </p:txBody>
      </p:sp>
      <p:sp>
        <p:nvSpPr>
          <p:cNvPr id="4" name="Slide Number Placeholder 3"/>
          <p:cNvSpPr>
            <a:spLocks noGrp="1"/>
          </p:cNvSpPr>
          <p:nvPr>
            <p:ph type="sldNum" sz="quarter" idx="10"/>
          </p:nvPr>
        </p:nvSpPr>
        <p:spPr/>
        <p:txBody>
          <a:bodyPr/>
          <a:lstStyle/>
          <a:p>
            <a:fld id="{EBFA7F67-AE67-A641-B14C-C708DEC7C5A6}" type="slidenum">
              <a:rPr lang="en-US" smtClean="0"/>
              <a:t>10</a:t>
            </a:fld>
            <a:endParaRPr lang="en-US"/>
          </a:p>
        </p:txBody>
      </p:sp>
    </p:spTree>
    <p:extLst>
      <p:ext uri="{BB962C8B-B14F-4D97-AF65-F5344CB8AC3E}">
        <p14:creationId xmlns:p14="http://schemas.microsoft.com/office/powerpoint/2010/main" val="809189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4CE7C3D-949F-D942-B7EB-5024E997F250}" type="datetimeFigureOut">
              <a:rPr lang="en-US" smtClean="0"/>
              <a:t>8/5/16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57ED06-69BA-1848-BE72-C0C1D33976C2}" type="slidenum">
              <a:rPr lang="en-US" smtClean="0"/>
              <a:t>‹#›</a:t>
            </a:fld>
            <a:endParaRPr lang="en-US"/>
          </a:p>
        </p:txBody>
      </p:sp>
    </p:spTree>
    <p:extLst>
      <p:ext uri="{BB962C8B-B14F-4D97-AF65-F5344CB8AC3E}">
        <p14:creationId xmlns:p14="http://schemas.microsoft.com/office/powerpoint/2010/main" val="96091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CE7C3D-949F-D942-B7EB-5024E997F250}" type="datetimeFigureOut">
              <a:rPr lang="en-US" smtClean="0"/>
              <a:t>8/5/16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57ED06-69BA-1848-BE72-C0C1D33976C2}" type="slidenum">
              <a:rPr lang="en-US" smtClean="0"/>
              <a:t>‹#›</a:t>
            </a:fld>
            <a:endParaRPr lang="en-US"/>
          </a:p>
        </p:txBody>
      </p:sp>
    </p:spTree>
    <p:extLst>
      <p:ext uri="{BB962C8B-B14F-4D97-AF65-F5344CB8AC3E}">
        <p14:creationId xmlns:p14="http://schemas.microsoft.com/office/powerpoint/2010/main" val="17601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CE7C3D-949F-D942-B7EB-5024E997F250}" type="datetimeFigureOut">
              <a:rPr lang="en-US" smtClean="0"/>
              <a:t>8/5/16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57ED06-69BA-1848-BE72-C0C1D33976C2}" type="slidenum">
              <a:rPr lang="en-US" smtClean="0"/>
              <a:t>‹#›</a:t>
            </a:fld>
            <a:endParaRPr lang="en-US"/>
          </a:p>
        </p:txBody>
      </p:sp>
    </p:spTree>
    <p:extLst>
      <p:ext uri="{BB962C8B-B14F-4D97-AF65-F5344CB8AC3E}">
        <p14:creationId xmlns:p14="http://schemas.microsoft.com/office/powerpoint/2010/main" val="161637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CE7C3D-949F-D942-B7EB-5024E997F250}" type="datetimeFigureOut">
              <a:rPr lang="en-US" smtClean="0"/>
              <a:t>8/5/16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57ED06-69BA-1848-BE72-C0C1D33976C2}" type="slidenum">
              <a:rPr lang="en-US" smtClean="0"/>
              <a:t>‹#›</a:t>
            </a:fld>
            <a:endParaRPr lang="en-US"/>
          </a:p>
        </p:txBody>
      </p:sp>
    </p:spTree>
    <p:extLst>
      <p:ext uri="{BB962C8B-B14F-4D97-AF65-F5344CB8AC3E}">
        <p14:creationId xmlns:p14="http://schemas.microsoft.com/office/powerpoint/2010/main" val="107885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CE7C3D-949F-D942-B7EB-5024E997F250}" type="datetimeFigureOut">
              <a:rPr lang="en-US" smtClean="0"/>
              <a:t>8/5/16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57ED06-69BA-1848-BE72-C0C1D33976C2}" type="slidenum">
              <a:rPr lang="en-US" smtClean="0"/>
              <a:t>‹#›</a:t>
            </a:fld>
            <a:endParaRPr lang="en-US"/>
          </a:p>
        </p:txBody>
      </p:sp>
    </p:spTree>
    <p:extLst>
      <p:ext uri="{BB962C8B-B14F-4D97-AF65-F5344CB8AC3E}">
        <p14:creationId xmlns:p14="http://schemas.microsoft.com/office/powerpoint/2010/main" val="1187184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4CE7C3D-949F-D942-B7EB-5024E997F250}" type="datetimeFigureOut">
              <a:rPr lang="en-US" smtClean="0"/>
              <a:t>8/5/16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57ED06-69BA-1848-BE72-C0C1D33976C2}" type="slidenum">
              <a:rPr lang="en-US" smtClean="0"/>
              <a:t>‹#›</a:t>
            </a:fld>
            <a:endParaRPr lang="en-US"/>
          </a:p>
        </p:txBody>
      </p:sp>
    </p:spTree>
    <p:extLst>
      <p:ext uri="{BB962C8B-B14F-4D97-AF65-F5344CB8AC3E}">
        <p14:creationId xmlns:p14="http://schemas.microsoft.com/office/powerpoint/2010/main" val="745697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4CE7C3D-949F-D942-B7EB-5024E997F250}" type="datetimeFigureOut">
              <a:rPr lang="en-US" smtClean="0"/>
              <a:t>8/5/16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57ED06-69BA-1848-BE72-C0C1D33976C2}" type="slidenum">
              <a:rPr lang="en-US" smtClean="0"/>
              <a:t>‹#›</a:t>
            </a:fld>
            <a:endParaRPr lang="en-US"/>
          </a:p>
        </p:txBody>
      </p:sp>
    </p:spTree>
    <p:extLst>
      <p:ext uri="{BB962C8B-B14F-4D97-AF65-F5344CB8AC3E}">
        <p14:creationId xmlns:p14="http://schemas.microsoft.com/office/powerpoint/2010/main" val="216192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4CE7C3D-949F-D942-B7EB-5024E997F250}" type="datetimeFigureOut">
              <a:rPr lang="en-US" smtClean="0"/>
              <a:t>8/5/16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57ED06-69BA-1848-BE72-C0C1D33976C2}" type="slidenum">
              <a:rPr lang="en-US" smtClean="0"/>
              <a:t>‹#›</a:t>
            </a:fld>
            <a:endParaRPr lang="en-US"/>
          </a:p>
        </p:txBody>
      </p:sp>
    </p:spTree>
    <p:extLst>
      <p:ext uri="{BB962C8B-B14F-4D97-AF65-F5344CB8AC3E}">
        <p14:creationId xmlns:p14="http://schemas.microsoft.com/office/powerpoint/2010/main" val="400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CE7C3D-949F-D942-B7EB-5024E997F250}" type="datetimeFigureOut">
              <a:rPr lang="en-US" smtClean="0"/>
              <a:t>8/5/16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57ED06-69BA-1848-BE72-C0C1D33976C2}" type="slidenum">
              <a:rPr lang="en-US" smtClean="0"/>
              <a:t>‹#›</a:t>
            </a:fld>
            <a:endParaRPr lang="en-US"/>
          </a:p>
        </p:txBody>
      </p:sp>
    </p:spTree>
    <p:extLst>
      <p:ext uri="{BB962C8B-B14F-4D97-AF65-F5344CB8AC3E}">
        <p14:creationId xmlns:p14="http://schemas.microsoft.com/office/powerpoint/2010/main" val="796446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CE7C3D-949F-D942-B7EB-5024E997F250}" type="datetimeFigureOut">
              <a:rPr lang="en-US" smtClean="0"/>
              <a:t>8/5/16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57ED06-69BA-1848-BE72-C0C1D33976C2}" type="slidenum">
              <a:rPr lang="en-US" smtClean="0"/>
              <a:t>‹#›</a:t>
            </a:fld>
            <a:endParaRPr lang="en-US"/>
          </a:p>
        </p:txBody>
      </p:sp>
    </p:spTree>
    <p:extLst>
      <p:ext uri="{BB962C8B-B14F-4D97-AF65-F5344CB8AC3E}">
        <p14:creationId xmlns:p14="http://schemas.microsoft.com/office/powerpoint/2010/main" val="606299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CE7C3D-949F-D942-B7EB-5024E997F250}" type="datetimeFigureOut">
              <a:rPr lang="en-US" smtClean="0"/>
              <a:t>8/5/16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57ED06-69BA-1848-BE72-C0C1D33976C2}" type="slidenum">
              <a:rPr lang="en-US" smtClean="0"/>
              <a:t>‹#›</a:t>
            </a:fld>
            <a:endParaRPr lang="en-US"/>
          </a:p>
        </p:txBody>
      </p:sp>
    </p:spTree>
    <p:extLst>
      <p:ext uri="{BB962C8B-B14F-4D97-AF65-F5344CB8AC3E}">
        <p14:creationId xmlns:p14="http://schemas.microsoft.com/office/powerpoint/2010/main" val="2724134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CE7C3D-949F-D942-B7EB-5024E997F250}" type="datetimeFigureOut">
              <a:rPr lang="en-US" smtClean="0"/>
              <a:t>8/5/16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7ED06-69BA-1848-BE72-C0C1D33976C2}" type="slidenum">
              <a:rPr lang="en-US" smtClean="0"/>
              <a:t>‹#›</a:t>
            </a:fld>
            <a:endParaRPr lang="en-US"/>
          </a:p>
        </p:txBody>
      </p:sp>
    </p:spTree>
    <p:extLst>
      <p:ext uri="{BB962C8B-B14F-4D97-AF65-F5344CB8AC3E}">
        <p14:creationId xmlns:p14="http://schemas.microsoft.com/office/powerpoint/2010/main" val="17343223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hart" Target="../charts/char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89826" y="-329783"/>
            <a:ext cx="12761641" cy="6409742"/>
            <a:chOff x="762000" y="1981200"/>
            <a:chExt cx="3733800" cy="3721179"/>
          </a:xfrm>
        </p:grpSpPr>
        <p:pic>
          <p:nvPicPr>
            <p:cNvPr id="12" name="Picture 5"/>
            <p:cNvPicPr>
              <a:picLocks noChangeAspect="1" noChangeArrowheads="1"/>
            </p:cNvPicPr>
            <p:nvPr/>
          </p:nvPicPr>
          <p:blipFill>
            <a:blip r:embed="rId2" cstate="print"/>
            <a:srcRect l="10255" t="18774" r="-865" b="-410"/>
            <a:stretch>
              <a:fillRect/>
            </a:stretch>
          </p:blipFill>
          <p:spPr bwMode="auto">
            <a:xfrm>
              <a:off x="762000" y="1981200"/>
              <a:ext cx="3733800" cy="3721179"/>
            </a:xfrm>
            <a:prstGeom prst="rect">
              <a:avLst/>
            </a:prstGeom>
            <a:noFill/>
            <a:ln w="9525">
              <a:noFill/>
              <a:miter lim="800000"/>
              <a:headEnd/>
              <a:tailEnd/>
            </a:ln>
          </p:spPr>
        </p:pic>
        <p:sp>
          <p:nvSpPr>
            <p:cNvPr id="13" name="Rectangle 12"/>
            <p:cNvSpPr/>
            <p:nvPr/>
          </p:nvSpPr>
          <p:spPr>
            <a:xfrm>
              <a:off x="990600" y="2209800"/>
              <a:ext cx="12192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p:nvPr>
        </p:nvSpPr>
        <p:spPr>
          <a:xfrm>
            <a:off x="304800" y="2022158"/>
            <a:ext cx="9144000" cy="2387600"/>
          </a:xfrm>
        </p:spPr>
        <p:txBody>
          <a:bodyPr>
            <a:normAutofit fontScale="90000"/>
          </a:bodyPr>
          <a:lstStyle/>
          <a:p>
            <a:pPr algn="l"/>
            <a:r>
              <a:rPr lang="en-US" b="1" dirty="0" err="1" smtClean="0">
                <a:solidFill>
                  <a:schemeClr val="bg1"/>
                </a:solidFill>
              </a:rPr>
              <a:t>MaGIC</a:t>
            </a:r>
            <a:r>
              <a:rPr lang="en-US" b="1" dirty="0" smtClean="0">
                <a:solidFill>
                  <a:schemeClr val="bg1"/>
                </a:solidFill>
              </a:rPr>
              <a:t> 2.0: Epigenetic marks identify monoallelic expression </a:t>
            </a:r>
            <a:endParaRPr lang="en-US" b="1" dirty="0">
              <a:solidFill>
                <a:schemeClr val="bg1"/>
              </a:solidFill>
            </a:endParaRPr>
          </a:p>
        </p:txBody>
      </p:sp>
      <p:sp>
        <p:nvSpPr>
          <p:cNvPr id="4" name="Subtitle 2"/>
          <p:cNvSpPr txBox="1">
            <a:spLocks/>
          </p:cNvSpPr>
          <p:nvPr/>
        </p:nvSpPr>
        <p:spPr>
          <a:xfrm>
            <a:off x="304800" y="4409758"/>
            <a:ext cx="9646920" cy="5378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dirty="0" err="1" smtClean="0">
                <a:solidFill>
                  <a:schemeClr val="bg1"/>
                </a:solidFill>
              </a:rPr>
              <a:t>Sachit</a:t>
            </a:r>
            <a:r>
              <a:rPr lang="en-US" dirty="0" smtClean="0">
                <a:solidFill>
                  <a:schemeClr val="bg1"/>
                </a:solidFill>
              </a:rPr>
              <a:t> Saksena | Henry Ward | </a:t>
            </a:r>
            <a:r>
              <a:rPr lang="en-US" dirty="0" err="1" smtClean="0">
                <a:solidFill>
                  <a:schemeClr val="bg1"/>
                </a:solidFill>
              </a:rPr>
              <a:t>Sébastien</a:t>
            </a:r>
            <a:r>
              <a:rPr lang="en-US" dirty="0" smtClean="0">
                <a:solidFill>
                  <a:schemeClr val="bg1"/>
                </a:solidFill>
              </a:rPr>
              <a:t> </a:t>
            </a:r>
            <a:r>
              <a:rPr lang="en-US" dirty="0" err="1" smtClean="0">
                <a:solidFill>
                  <a:schemeClr val="bg1"/>
                </a:solidFill>
              </a:rPr>
              <a:t>Vigneau</a:t>
            </a:r>
            <a:r>
              <a:rPr lang="en-US" dirty="0" smtClean="0">
                <a:solidFill>
                  <a:schemeClr val="bg1"/>
                </a:solidFill>
              </a:rPr>
              <a:t> | Alexander A. </a:t>
            </a:r>
            <a:r>
              <a:rPr lang="en-US" dirty="0" err="1" smtClean="0">
                <a:solidFill>
                  <a:schemeClr val="bg1"/>
                </a:solidFill>
              </a:rPr>
              <a:t>Gimelbrant</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463" y="6179466"/>
            <a:ext cx="1480196" cy="5877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175" y="6079958"/>
            <a:ext cx="1531729" cy="6308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6270" y="6235931"/>
            <a:ext cx="1713786" cy="47483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9422" y="6235931"/>
            <a:ext cx="1529735" cy="47739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9422" y="152819"/>
            <a:ext cx="1531735" cy="281895"/>
          </a:xfrm>
          <a:prstGeom prst="rect">
            <a:avLst/>
          </a:prstGeom>
        </p:spPr>
      </p:pic>
    </p:spTree>
    <p:extLst>
      <p:ext uri="{BB962C8B-B14F-4D97-AF65-F5344CB8AC3E}">
        <p14:creationId xmlns:p14="http://schemas.microsoft.com/office/powerpoint/2010/main" val="3932658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3999" y="515052"/>
            <a:ext cx="5261549" cy="1325563"/>
          </a:xfrm>
        </p:spPr>
        <p:txBody>
          <a:bodyPr/>
          <a:lstStyle/>
          <a:p>
            <a:pPr algn="ctr"/>
            <a:r>
              <a:rPr lang="en-US" b="1" dirty="0" smtClean="0"/>
              <a:t>Summer Goals</a:t>
            </a:r>
            <a:endParaRPr lang="en-US" b="1" dirty="0"/>
          </a:p>
        </p:txBody>
      </p:sp>
      <p:sp>
        <p:nvSpPr>
          <p:cNvPr id="3" name="Content Placeholder 2"/>
          <p:cNvSpPr>
            <a:spLocks noGrp="1"/>
          </p:cNvSpPr>
          <p:nvPr>
            <p:ph idx="1"/>
          </p:nvPr>
        </p:nvSpPr>
        <p:spPr>
          <a:xfrm>
            <a:off x="6084757" y="1840615"/>
            <a:ext cx="6107243" cy="4414754"/>
          </a:xfrm>
        </p:spPr>
        <p:txBody>
          <a:bodyPr>
            <a:normAutofit/>
          </a:bodyPr>
          <a:lstStyle/>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solidFill>
                  <a:srgbClr val="FF0000"/>
                </a:solidFill>
                <a:latin typeface="+mj-lt"/>
              </a:rPr>
              <a:t>Train on </a:t>
            </a:r>
            <a:r>
              <a:rPr lang="en-US" b="1" dirty="0" smtClean="0">
                <a:solidFill>
                  <a:srgbClr val="FF0000"/>
                </a:solidFill>
                <a:latin typeface="+mj-lt"/>
              </a:rPr>
              <a:t>better data from mice</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b="1" dirty="0" smtClean="0">
              <a:latin typeface="+mj-lt"/>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latin typeface="+mj-lt"/>
              </a:rPr>
              <a:t>Add </a:t>
            </a:r>
            <a:r>
              <a:rPr lang="en-US" b="1" dirty="0" smtClean="0">
                <a:latin typeface="+mj-lt"/>
              </a:rPr>
              <a:t>additional features </a:t>
            </a:r>
            <a:r>
              <a:rPr lang="en-US" dirty="0" smtClean="0">
                <a:latin typeface="+mj-lt"/>
              </a:rPr>
              <a:t>to improve classification accuracy and draw conclusions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smtClean="0">
              <a:latin typeface="+mj-lt"/>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latin typeface="+mj-lt"/>
              </a:rPr>
              <a:t>Create an </a:t>
            </a:r>
            <a:r>
              <a:rPr lang="en-US" b="1" dirty="0" smtClean="0">
                <a:latin typeface="+mj-lt"/>
              </a:rPr>
              <a:t>updated machine learning model </a:t>
            </a:r>
            <a:r>
              <a:rPr lang="en-US" dirty="0" smtClean="0">
                <a:latin typeface="+mj-lt"/>
              </a:rPr>
              <a:t>and package it into </a:t>
            </a:r>
            <a:r>
              <a:rPr lang="en-US" b="1" dirty="0" smtClean="0">
                <a:latin typeface="+mj-lt"/>
              </a:rPr>
              <a:t>user-friendly software </a:t>
            </a:r>
            <a:r>
              <a:rPr lang="en-US" dirty="0" smtClean="0">
                <a:latin typeface="+mj-lt"/>
              </a:rPr>
              <a:t>for widespread </a:t>
            </a:r>
            <a:r>
              <a:rPr lang="en-US" dirty="0" smtClean="0"/>
              <a:t>use</a:t>
            </a:r>
            <a:endParaRPr lang="en-US" b="1" dirty="0" smtClean="0"/>
          </a:p>
        </p:txBody>
      </p:sp>
      <p:cxnSp>
        <p:nvCxnSpPr>
          <p:cNvPr id="6" name="Straight Connector 5"/>
          <p:cNvCxnSpPr/>
          <p:nvPr/>
        </p:nvCxnSpPr>
        <p:spPr>
          <a:xfrm>
            <a:off x="5803378" y="314794"/>
            <a:ext cx="74951" cy="637082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084911" y="793112"/>
            <a:ext cx="3717561" cy="769441"/>
          </a:xfrm>
          <a:prstGeom prst="rect">
            <a:avLst/>
          </a:prstGeom>
          <a:noFill/>
        </p:spPr>
        <p:txBody>
          <a:bodyPr wrap="square" rtlCol="0">
            <a:spAutoFit/>
          </a:bodyPr>
          <a:lstStyle/>
          <a:p>
            <a:pPr algn="ctr"/>
            <a:r>
              <a:rPr lang="en-US" sz="4400" dirty="0" err="1" smtClean="0"/>
              <a:t>MaGIC</a:t>
            </a:r>
            <a:r>
              <a:rPr lang="en-US" sz="4400" dirty="0" smtClean="0"/>
              <a:t> 1.0</a:t>
            </a:r>
            <a:endParaRPr lang="en-US" sz="4400" dirty="0"/>
          </a:p>
        </p:txBody>
      </p:sp>
      <p:sp>
        <p:nvSpPr>
          <p:cNvPr id="9" name="TextBox 8"/>
          <p:cNvSpPr txBox="1"/>
          <p:nvPr/>
        </p:nvSpPr>
        <p:spPr>
          <a:xfrm>
            <a:off x="290432" y="1853522"/>
            <a:ext cx="5306518" cy="3970318"/>
          </a:xfrm>
          <a:prstGeom prst="rect">
            <a:avLst/>
          </a:prstGeom>
          <a:noFill/>
        </p:spPr>
        <p:txBody>
          <a:bodyPr wrap="square" rtlCol="0">
            <a:spAutoFit/>
          </a:bodyPr>
          <a:lstStyle/>
          <a:p>
            <a:pPr marL="514350" indent="-514350">
              <a:buFont typeface="+mj-lt"/>
              <a:buAutoNum type="arabicPeriod"/>
            </a:pPr>
            <a:r>
              <a:rPr lang="en-US" sz="2800" dirty="0" smtClean="0">
                <a:solidFill>
                  <a:srgbClr val="FF0000"/>
                </a:solidFill>
                <a:latin typeface="+mj-lt"/>
              </a:rPr>
              <a:t>Trained on </a:t>
            </a:r>
            <a:r>
              <a:rPr lang="en-US" sz="2800" b="1" dirty="0" smtClean="0">
                <a:solidFill>
                  <a:srgbClr val="FF0000"/>
                </a:solidFill>
                <a:latin typeface="+mj-lt"/>
              </a:rPr>
              <a:t>limited human data</a:t>
            </a:r>
          </a:p>
          <a:p>
            <a:pPr marL="514350" indent="-514350">
              <a:buFont typeface="+mj-lt"/>
              <a:buAutoNum type="arabicPeriod"/>
            </a:pPr>
            <a:endParaRPr lang="en-US" sz="2800" dirty="0" smtClean="0">
              <a:latin typeface="+mj-lt"/>
            </a:endParaRPr>
          </a:p>
          <a:p>
            <a:pPr marL="514350" indent="-514350">
              <a:buFont typeface="+mj-lt"/>
              <a:buAutoNum type="arabicPeriod"/>
            </a:pPr>
            <a:r>
              <a:rPr lang="en-US" sz="2800" dirty="0" smtClean="0">
                <a:latin typeface="+mj-lt"/>
              </a:rPr>
              <a:t>Only included </a:t>
            </a:r>
            <a:r>
              <a:rPr lang="en-US" sz="2800" b="1" dirty="0" smtClean="0">
                <a:latin typeface="+mj-lt"/>
              </a:rPr>
              <a:t>one silencing mark</a:t>
            </a:r>
            <a:r>
              <a:rPr lang="en-US" sz="2800" dirty="0" smtClean="0">
                <a:latin typeface="+mj-lt"/>
              </a:rPr>
              <a:t> (H3K27me3)</a:t>
            </a:r>
          </a:p>
          <a:p>
            <a:pPr marL="514350" indent="-514350">
              <a:buFont typeface="+mj-lt"/>
              <a:buAutoNum type="arabicPeriod"/>
            </a:pPr>
            <a:endParaRPr lang="en-US" sz="2800" dirty="0" smtClean="0">
              <a:latin typeface="+mj-lt"/>
            </a:endParaRPr>
          </a:p>
          <a:p>
            <a:pPr marL="514350" indent="-514350">
              <a:buFont typeface="+mj-lt"/>
              <a:buAutoNum type="arabicPeriod"/>
            </a:pPr>
            <a:r>
              <a:rPr lang="en-US" sz="2800" b="1" dirty="0" smtClean="0">
                <a:latin typeface="+mj-lt"/>
              </a:rPr>
              <a:t>Messy user-interface </a:t>
            </a:r>
            <a:r>
              <a:rPr lang="en-US" sz="2800" dirty="0" smtClean="0">
                <a:latin typeface="+mj-lt"/>
              </a:rPr>
              <a:t>and pipeline </a:t>
            </a:r>
          </a:p>
          <a:p>
            <a:pPr marL="514350" indent="-514350">
              <a:buFont typeface="+mj-lt"/>
              <a:buAutoNum type="arabicPeriod"/>
            </a:pPr>
            <a:endParaRPr lang="en-US" sz="2800" dirty="0" smtClean="0"/>
          </a:p>
          <a:p>
            <a:pPr marL="514350" indent="-514350">
              <a:buFont typeface="+mj-lt"/>
              <a:buAutoNum type="arabicPeriod"/>
            </a:pPr>
            <a:endParaRPr lang="en-US" sz="2800" dirty="0"/>
          </a:p>
        </p:txBody>
      </p:sp>
    </p:spTree>
    <p:extLst>
      <p:ext uri="{BB962C8B-B14F-4D97-AF65-F5344CB8AC3E}">
        <p14:creationId xmlns:p14="http://schemas.microsoft.com/office/powerpoint/2010/main" val="1602323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54640" cy="1125745"/>
          </a:xfrm>
        </p:spPr>
        <p:txBody>
          <a:bodyPr>
            <a:normAutofit fontScale="90000"/>
          </a:bodyPr>
          <a:lstStyle/>
          <a:p>
            <a:pPr algn="ctr"/>
            <a:r>
              <a:rPr lang="en-US" b="1" dirty="0" smtClean="0"/>
              <a:t>Why are F1 hybrid mouse samples better? SNPs.</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 y="1343066"/>
            <a:ext cx="10393680" cy="5372732"/>
          </a:xfrm>
          <a:prstGeom prst="rect">
            <a:avLst/>
          </a:prstGeom>
        </p:spPr>
      </p:pic>
      <p:sp>
        <p:nvSpPr>
          <p:cNvPr id="5" name="TextBox 4"/>
          <p:cNvSpPr txBox="1"/>
          <p:nvPr/>
        </p:nvSpPr>
        <p:spPr>
          <a:xfrm>
            <a:off x="0" y="3279913"/>
            <a:ext cx="974035" cy="923330"/>
          </a:xfrm>
          <a:prstGeom prst="rect">
            <a:avLst/>
          </a:prstGeom>
          <a:noFill/>
        </p:spPr>
        <p:txBody>
          <a:bodyPr wrap="square" rtlCol="0">
            <a:spAutoFit/>
          </a:bodyPr>
          <a:lstStyle/>
          <a:p>
            <a:pPr algn="ctr"/>
            <a:r>
              <a:rPr lang="en-US" dirty="0" smtClean="0"/>
              <a:t>SNP</a:t>
            </a:r>
          </a:p>
          <a:p>
            <a:pPr algn="ctr"/>
            <a:r>
              <a:rPr lang="en-US" dirty="0" smtClean="0"/>
              <a:t>Density </a:t>
            </a:r>
          </a:p>
          <a:p>
            <a:pPr algn="ctr"/>
            <a:endParaRPr lang="en-US" dirty="0"/>
          </a:p>
        </p:txBody>
      </p:sp>
    </p:spTree>
    <p:extLst>
      <p:ext uri="{BB962C8B-B14F-4D97-AF65-F5344CB8AC3E}">
        <p14:creationId xmlns:p14="http://schemas.microsoft.com/office/powerpoint/2010/main" val="3139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 Training genes</a:t>
            </a:r>
            <a:endParaRPr lang="en-US" b="1" dirty="0"/>
          </a:p>
        </p:txBody>
      </p:sp>
      <p:sp>
        <p:nvSpPr>
          <p:cNvPr id="3" name="Content Placeholder 2"/>
          <p:cNvSpPr>
            <a:spLocks noGrp="1"/>
          </p:cNvSpPr>
          <p:nvPr>
            <p:ph idx="1"/>
          </p:nvPr>
        </p:nvSpPr>
        <p:spPr>
          <a:xfrm>
            <a:off x="882316" y="1690688"/>
            <a:ext cx="10515600" cy="4351338"/>
          </a:xfrm>
        </p:spPr>
        <p:txBody>
          <a:bodyPr>
            <a:normAutofit/>
          </a:bodyPr>
          <a:lstStyle/>
          <a:p>
            <a:pPr fontAlgn="base"/>
            <a:r>
              <a:rPr lang="en-US" b="1" dirty="0" smtClean="0">
                <a:latin typeface="+mj-lt"/>
              </a:rPr>
              <a:t>Mouse data </a:t>
            </a:r>
            <a:r>
              <a:rPr lang="en-US" dirty="0">
                <a:latin typeface="+mj-lt"/>
              </a:rPr>
              <a:t>produced in Nag et al. 2015 and </a:t>
            </a:r>
            <a:r>
              <a:rPr lang="en-US" dirty="0" err="1">
                <a:latin typeface="+mj-lt"/>
              </a:rPr>
              <a:t>Zwemer</a:t>
            </a:r>
            <a:r>
              <a:rPr lang="en-US" dirty="0">
                <a:latin typeface="+mj-lt"/>
              </a:rPr>
              <a:t> et al. 2013 </a:t>
            </a:r>
            <a:endParaRPr lang="en-US" dirty="0" smtClean="0">
              <a:latin typeface="+mj-lt"/>
            </a:endParaRPr>
          </a:p>
          <a:p>
            <a:pPr lvl="1" fontAlgn="base"/>
            <a:r>
              <a:rPr lang="en-US" dirty="0" smtClean="0">
                <a:latin typeface="+mj-lt"/>
              </a:rPr>
              <a:t>RNA-</a:t>
            </a:r>
            <a:r>
              <a:rPr lang="en-US" dirty="0" err="1" smtClean="0">
                <a:latin typeface="+mj-lt"/>
              </a:rPr>
              <a:t>Seq</a:t>
            </a:r>
            <a:r>
              <a:rPr lang="en-US" dirty="0" smtClean="0">
                <a:latin typeface="+mj-lt"/>
              </a:rPr>
              <a:t> and microarray data on </a:t>
            </a:r>
            <a:r>
              <a:rPr lang="en-US" b="1" dirty="0" smtClean="0">
                <a:latin typeface="+mj-lt"/>
              </a:rPr>
              <a:t>clonal mouse primary B-cells</a:t>
            </a:r>
          </a:p>
          <a:p>
            <a:pPr fontAlgn="base"/>
            <a:r>
              <a:rPr lang="en-US" b="1" dirty="0" err="1" smtClean="0">
                <a:latin typeface="+mj-lt"/>
              </a:rPr>
              <a:t>rMAE</a:t>
            </a:r>
            <a:r>
              <a:rPr lang="en-US" b="1" dirty="0" smtClean="0">
                <a:latin typeface="+mj-lt"/>
              </a:rPr>
              <a:t>/BAE </a:t>
            </a:r>
            <a:r>
              <a:rPr lang="en-US" b="1" dirty="0">
                <a:latin typeface="+mj-lt"/>
              </a:rPr>
              <a:t>status criteria</a:t>
            </a:r>
          </a:p>
          <a:p>
            <a:pPr lvl="1" fontAlgn="base"/>
            <a:r>
              <a:rPr lang="en-US" b="1" dirty="0">
                <a:latin typeface="+mj-lt"/>
              </a:rPr>
              <a:t>random MAE (</a:t>
            </a:r>
            <a:r>
              <a:rPr lang="en-US" b="1" dirty="0" err="1">
                <a:latin typeface="+mj-lt"/>
              </a:rPr>
              <a:t>rMAE</a:t>
            </a:r>
            <a:r>
              <a:rPr lang="en-US" b="1" dirty="0">
                <a:latin typeface="+mj-lt"/>
              </a:rPr>
              <a:t> gene)</a:t>
            </a:r>
            <a:r>
              <a:rPr lang="en-US" dirty="0">
                <a:latin typeface="+mj-lt"/>
              </a:rPr>
              <a:t>:</a:t>
            </a:r>
            <a:r>
              <a:rPr lang="en-US" b="1" dirty="0">
                <a:latin typeface="+mj-lt"/>
              </a:rPr>
              <a:t> </a:t>
            </a:r>
            <a:r>
              <a:rPr lang="en-US" dirty="0">
                <a:latin typeface="+mj-lt"/>
              </a:rPr>
              <a:t>if MAE in at least one clone and MAE from the opposite </a:t>
            </a:r>
            <a:r>
              <a:rPr lang="en-US" dirty="0" smtClean="0">
                <a:latin typeface="+mj-lt"/>
              </a:rPr>
              <a:t>allele, </a:t>
            </a:r>
            <a:r>
              <a:rPr lang="en-US" dirty="0">
                <a:latin typeface="+mj-lt"/>
              </a:rPr>
              <a:t>or BAE in at least one other clone</a:t>
            </a:r>
          </a:p>
          <a:p>
            <a:pPr lvl="1" fontAlgn="base"/>
            <a:r>
              <a:rPr lang="en-US" b="1" dirty="0">
                <a:latin typeface="+mj-lt"/>
              </a:rPr>
              <a:t>BAE gene</a:t>
            </a:r>
            <a:r>
              <a:rPr lang="en-US" dirty="0">
                <a:latin typeface="+mj-lt"/>
              </a:rPr>
              <a:t>: if BAE in all </a:t>
            </a:r>
            <a:r>
              <a:rPr lang="en-US" dirty="0" smtClean="0">
                <a:latin typeface="+mj-lt"/>
              </a:rPr>
              <a:t>clones, not </a:t>
            </a:r>
            <a:r>
              <a:rPr lang="en-US" dirty="0">
                <a:latin typeface="+mj-lt"/>
              </a:rPr>
              <a:t>MAE in any </a:t>
            </a:r>
            <a:r>
              <a:rPr lang="en-US" dirty="0" smtClean="0">
                <a:latin typeface="+mj-lt"/>
              </a:rPr>
              <a:t>clone</a:t>
            </a:r>
          </a:p>
          <a:p>
            <a:pPr marL="228600" lvl="1" fontAlgn="base">
              <a:spcBef>
                <a:spcPts val="1000"/>
              </a:spcBef>
            </a:pPr>
            <a:r>
              <a:rPr lang="en-US" sz="2800" dirty="0">
                <a:latin typeface="+mj-lt"/>
              </a:rPr>
              <a:t>Confounding low expression and silent genes filtered </a:t>
            </a:r>
            <a:r>
              <a:rPr lang="en-US" sz="2800" dirty="0" smtClean="0">
                <a:latin typeface="+mj-lt"/>
              </a:rPr>
              <a:t>out</a:t>
            </a:r>
          </a:p>
          <a:p>
            <a:pPr fontAlgn="base"/>
            <a:r>
              <a:rPr lang="en-US" dirty="0" smtClean="0">
                <a:latin typeface="+mj-lt"/>
              </a:rPr>
              <a:t>Filtered </a:t>
            </a:r>
            <a:r>
              <a:rPr lang="en-US" dirty="0">
                <a:latin typeface="+mj-lt"/>
              </a:rPr>
              <a:t>X-chromosome, imprinted genes and olfactory </a:t>
            </a:r>
            <a:r>
              <a:rPr lang="en-US" dirty="0" smtClean="0">
                <a:latin typeface="+mj-lt"/>
              </a:rPr>
              <a:t>receptor genes</a:t>
            </a:r>
            <a:endParaRPr lang="en-US" dirty="0">
              <a:latin typeface="+mj-lt"/>
            </a:endParaRPr>
          </a:p>
          <a:p>
            <a:pPr lvl="1" fontAlgn="base"/>
            <a:endParaRPr lang="en-US" dirty="0"/>
          </a:p>
        </p:txBody>
      </p:sp>
    </p:spTree>
    <p:extLst>
      <p:ext uri="{BB962C8B-B14F-4D97-AF65-F5344CB8AC3E}">
        <p14:creationId xmlns:p14="http://schemas.microsoft.com/office/powerpoint/2010/main" val="14494410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5674"/>
            <a:ext cx="10515600" cy="1325563"/>
          </a:xfrm>
        </p:spPr>
        <p:txBody>
          <a:bodyPr/>
          <a:lstStyle/>
          <a:p>
            <a:pPr algn="ctr"/>
            <a:r>
              <a:rPr lang="en-US" b="1" dirty="0" smtClean="0"/>
              <a:t>Identifying confounding allelic bias</a:t>
            </a:r>
            <a:endParaRPr lang="en-US" b="1" dirty="0"/>
          </a:p>
        </p:txBody>
      </p:sp>
      <p:sp>
        <p:nvSpPr>
          <p:cNvPr id="3" name="TextBox 2"/>
          <p:cNvSpPr txBox="1"/>
          <p:nvPr/>
        </p:nvSpPr>
        <p:spPr>
          <a:xfrm>
            <a:off x="10033000" y="6488668"/>
            <a:ext cx="2423886" cy="369332"/>
          </a:xfrm>
          <a:prstGeom prst="rect">
            <a:avLst/>
          </a:prstGeom>
          <a:noFill/>
        </p:spPr>
        <p:txBody>
          <a:bodyPr wrap="square" rtlCol="0">
            <a:spAutoFit/>
          </a:bodyPr>
          <a:lstStyle/>
          <a:p>
            <a:r>
              <a:rPr lang="en-US" smtClean="0"/>
              <a:t>Data: Nag </a:t>
            </a:r>
            <a:r>
              <a:rPr lang="en-US" i="1" dirty="0" smtClean="0"/>
              <a:t>et al. </a:t>
            </a:r>
            <a:r>
              <a:rPr lang="en-US" dirty="0" smtClean="0"/>
              <a:t>2015</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92" y="1301482"/>
            <a:ext cx="6238482" cy="361599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9145"/>
          <a:stretch/>
        </p:blipFill>
        <p:spPr>
          <a:xfrm>
            <a:off x="5828950" y="1301482"/>
            <a:ext cx="5781159" cy="354919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4265" y="4917479"/>
            <a:ext cx="2504685" cy="184134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4774" y="4932886"/>
            <a:ext cx="2506627" cy="1798477"/>
          </a:xfrm>
          <a:prstGeom prst="rect">
            <a:avLst/>
          </a:prstGeom>
        </p:spPr>
      </p:pic>
      <p:cxnSp>
        <p:nvCxnSpPr>
          <p:cNvPr id="12" name="Straight Arrow Connector 11"/>
          <p:cNvCxnSpPr>
            <a:stCxn id="9" idx="3"/>
            <a:endCxn id="10" idx="1"/>
          </p:cNvCxnSpPr>
          <p:nvPr/>
        </p:nvCxnSpPr>
        <p:spPr>
          <a:xfrm flipV="1">
            <a:off x="5828950" y="5832125"/>
            <a:ext cx="605824" cy="602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6" name="Oval 15"/>
          <p:cNvSpPr/>
          <p:nvPr/>
        </p:nvSpPr>
        <p:spPr>
          <a:xfrm>
            <a:off x="3522688" y="2923082"/>
            <a:ext cx="1334125" cy="11692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335957" y="2884628"/>
            <a:ext cx="1382010" cy="1207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9943" y="4048765"/>
            <a:ext cx="1270000" cy="1181100"/>
          </a:xfrm>
          <a:prstGeom prst="rect">
            <a:avLst/>
          </a:prstGeom>
        </p:spPr>
      </p:pic>
    </p:spTree>
    <p:extLst>
      <p:ext uri="{BB962C8B-B14F-4D97-AF65-F5344CB8AC3E}">
        <p14:creationId xmlns:p14="http://schemas.microsoft.com/office/powerpoint/2010/main" val="16552593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3999" y="515052"/>
            <a:ext cx="5261549" cy="1325563"/>
          </a:xfrm>
        </p:spPr>
        <p:txBody>
          <a:bodyPr/>
          <a:lstStyle/>
          <a:p>
            <a:pPr algn="ctr"/>
            <a:r>
              <a:rPr lang="en-US" b="1" dirty="0" smtClean="0"/>
              <a:t>Summer Goals</a:t>
            </a:r>
            <a:endParaRPr lang="en-US" b="1" dirty="0"/>
          </a:p>
        </p:txBody>
      </p:sp>
      <p:sp>
        <p:nvSpPr>
          <p:cNvPr id="3" name="Content Placeholder 2"/>
          <p:cNvSpPr>
            <a:spLocks noGrp="1"/>
          </p:cNvSpPr>
          <p:nvPr>
            <p:ph idx="1"/>
          </p:nvPr>
        </p:nvSpPr>
        <p:spPr>
          <a:xfrm>
            <a:off x="6084757" y="1840615"/>
            <a:ext cx="6107243" cy="4414754"/>
          </a:xfrm>
        </p:spPr>
        <p:txBody>
          <a:bodyPr>
            <a:normAutofit/>
          </a:bodyPr>
          <a:lstStyle/>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latin typeface="+mj-lt"/>
              </a:rPr>
              <a:t>Train on </a:t>
            </a:r>
            <a:r>
              <a:rPr lang="en-US" b="1" dirty="0" smtClean="0">
                <a:latin typeface="+mj-lt"/>
              </a:rPr>
              <a:t>better data from mice</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b="1" dirty="0" smtClean="0">
              <a:latin typeface="+mj-lt"/>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solidFill>
                  <a:srgbClr val="FF0000"/>
                </a:solidFill>
                <a:latin typeface="+mj-lt"/>
              </a:rPr>
              <a:t>Add </a:t>
            </a:r>
            <a:r>
              <a:rPr lang="en-US" b="1" dirty="0" smtClean="0">
                <a:solidFill>
                  <a:srgbClr val="FF0000"/>
                </a:solidFill>
                <a:latin typeface="+mj-lt"/>
              </a:rPr>
              <a:t>additional features </a:t>
            </a:r>
            <a:r>
              <a:rPr lang="en-US" dirty="0" smtClean="0">
                <a:solidFill>
                  <a:srgbClr val="FF0000"/>
                </a:solidFill>
                <a:latin typeface="+mj-lt"/>
              </a:rPr>
              <a:t>to improve classification accuracy  and draw conclusions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smtClean="0">
              <a:latin typeface="+mj-lt"/>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latin typeface="+mj-lt"/>
              </a:rPr>
              <a:t>Create an </a:t>
            </a:r>
            <a:r>
              <a:rPr lang="en-US" b="1" dirty="0" smtClean="0">
                <a:latin typeface="+mj-lt"/>
              </a:rPr>
              <a:t>updated machine learning model </a:t>
            </a:r>
            <a:r>
              <a:rPr lang="en-US" dirty="0" smtClean="0">
                <a:latin typeface="+mj-lt"/>
              </a:rPr>
              <a:t>and package it into </a:t>
            </a:r>
            <a:r>
              <a:rPr lang="en-US" b="1" dirty="0" smtClean="0">
                <a:latin typeface="+mj-lt"/>
              </a:rPr>
              <a:t>user-friendly software </a:t>
            </a:r>
            <a:r>
              <a:rPr lang="en-US" dirty="0" smtClean="0">
                <a:latin typeface="+mj-lt"/>
              </a:rPr>
              <a:t>for widespread use</a:t>
            </a:r>
            <a:endParaRPr lang="en-US" b="1" dirty="0" smtClean="0">
              <a:latin typeface="+mj-lt"/>
            </a:endParaRPr>
          </a:p>
        </p:txBody>
      </p:sp>
      <p:cxnSp>
        <p:nvCxnSpPr>
          <p:cNvPr id="6" name="Straight Connector 5"/>
          <p:cNvCxnSpPr/>
          <p:nvPr/>
        </p:nvCxnSpPr>
        <p:spPr>
          <a:xfrm>
            <a:off x="5803378" y="314794"/>
            <a:ext cx="74951" cy="637082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084911" y="793112"/>
            <a:ext cx="3717561" cy="769441"/>
          </a:xfrm>
          <a:prstGeom prst="rect">
            <a:avLst/>
          </a:prstGeom>
          <a:noFill/>
        </p:spPr>
        <p:txBody>
          <a:bodyPr wrap="square" rtlCol="0">
            <a:spAutoFit/>
          </a:bodyPr>
          <a:lstStyle/>
          <a:p>
            <a:pPr algn="ctr"/>
            <a:r>
              <a:rPr lang="en-US" sz="4400" dirty="0" err="1" smtClean="0"/>
              <a:t>MaGIC</a:t>
            </a:r>
            <a:r>
              <a:rPr lang="en-US" sz="4400" dirty="0" smtClean="0"/>
              <a:t> 1.0</a:t>
            </a:r>
            <a:endParaRPr lang="en-US" sz="4400" dirty="0"/>
          </a:p>
        </p:txBody>
      </p:sp>
      <p:sp>
        <p:nvSpPr>
          <p:cNvPr id="9" name="TextBox 8"/>
          <p:cNvSpPr txBox="1"/>
          <p:nvPr/>
        </p:nvSpPr>
        <p:spPr>
          <a:xfrm>
            <a:off x="290432" y="1853522"/>
            <a:ext cx="5306518" cy="3539430"/>
          </a:xfrm>
          <a:prstGeom prst="rect">
            <a:avLst/>
          </a:prstGeom>
          <a:noFill/>
        </p:spPr>
        <p:txBody>
          <a:bodyPr wrap="square" rtlCol="0">
            <a:spAutoFit/>
          </a:bodyPr>
          <a:lstStyle/>
          <a:p>
            <a:pPr marL="514350" indent="-514350">
              <a:buFont typeface="+mj-lt"/>
              <a:buAutoNum type="arabicPeriod"/>
            </a:pPr>
            <a:r>
              <a:rPr lang="en-US" sz="2800" dirty="0" smtClean="0">
                <a:latin typeface="+mj-lt"/>
              </a:rPr>
              <a:t>Trained on </a:t>
            </a:r>
            <a:r>
              <a:rPr lang="en-US" sz="2800" b="1" dirty="0" smtClean="0">
                <a:latin typeface="+mj-lt"/>
              </a:rPr>
              <a:t>limited human data</a:t>
            </a:r>
          </a:p>
          <a:p>
            <a:pPr marL="514350" indent="-514350">
              <a:buFont typeface="+mj-lt"/>
              <a:buAutoNum type="arabicPeriod"/>
            </a:pPr>
            <a:endParaRPr lang="en-US" sz="2800" dirty="0" smtClean="0">
              <a:latin typeface="+mj-lt"/>
            </a:endParaRPr>
          </a:p>
          <a:p>
            <a:pPr marL="514350" indent="-514350">
              <a:buFont typeface="+mj-lt"/>
              <a:buAutoNum type="arabicPeriod"/>
            </a:pPr>
            <a:r>
              <a:rPr lang="en-US" sz="2800" dirty="0" smtClean="0">
                <a:solidFill>
                  <a:srgbClr val="FF0000"/>
                </a:solidFill>
                <a:latin typeface="+mj-lt"/>
              </a:rPr>
              <a:t>Only included </a:t>
            </a:r>
            <a:r>
              <a:rPr lang="en-US" sz="2800" b="1" dirty="0" smtClean="0">
                <a:solidFill>
                  <a:srgbClr val="FF0000"/>
                </a:solidFill>
                <a:latin typeface="+mj-lt"/>
              </a:rPr>
              <a:t>one silencing mark</a:t>
            </a:r>
            <a:r>
              <a:rPr lang="en-US" sz="2800" dirty="0" smtClean="0">
                <a:solidFill>
                  <a:srgbClr val="FF0000"/>
                </a:solidFill>
                <a:latin typeface="+mj-lt"/>
              </a:rPr>
              <a:t> (H3K27me3)</a:t>
            </a:r>
          </a:p>
          <a:p>
            <a:pPr marL="514350" indent="-514350">
              <a:buFont typeface="+mj-lt"/>
              <a:buAutoNum type="arabicPeriod"/>
            </a:pPr>
            <a:endParaRPr lang="en-US" sz="2800" dirty="0" smtClean="0">
              <a:latin typeface="+mj-lt"/>
            </a:endParaRPr>
          </a:p>
          <a:p>
            <a:pPr marL="514350" indent="-514350">
              <a:buFont typeface="+mj-lt"/>
              <a:buAutoNum type="arabicPeriod"/>
            </a:pPr>
            <a:r>
              <a:rPr lang="en-US" sz="2800" b="1" dirty="0" smtClean="0">
                <a:latin typeface="+mj-lt"/>
              </a:rPr>
              <a:t>Messy user-interface </a:t>
            </a:r>
            <a:r>
              <a:rPr lang="en-US" sz="2800" dirty="0" smtClean="0">
                <a:latin typeface="+mj-lt"/>
              </a:rPr>
              <a:t>and pipeline </a:t>
            </a:r>
          </a:p>
          <a:p>
            <a:pPr marL="514350" indent="-514350">
              <a:buFont typeface="+mj-lt"/>
              <a:buAutoNum type="arabicPeriod"/>
            </a:pPr>
            <a:endParaRPr lang="en-US" sz="2800" dirty="0"/>
          </a:p>
        </p:txBody>
      </p:sp>
    </p:spTree>
    <p:extLst>
      <p:ext uri="{BB962C8B-B14F-4D97-AF65-F5344CB8AC3E}">
        <p14:creationId xmlns:p14="http://schemas.microsoft.com/office/powerpoint/2010/main" val="41587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Adding new features</a:t>
            </a:r>
            <a:endParaRPr lang="en-US" b="1" dirty="0"/>
          </a:p>
        </p:txBody>
      </p:sp>
      <p:sp>
        <p:nvSpPr>
          <p:cNvPr id="3" name="Content Placeholder 2"/>
          <p:cNvSpPr>
            <a:spLocks noGrp="1"/>
          </p:cNvSpPr>
          <p:nvPr>
            <p:ph idx="1"/>
          </p:nvPr>
        </p:nvSpPr>
        <p:spPr>
          <a:xfrm>
            <a:off x="0" y="1414144"/>
            <a:ext cx="12192000" cy="5443856"/>
          </a:xfrm>
        </p:spPr>
        <p:txBody>
          <a:bodyPr>
            <a:normAutofit/>
          </a:bodyPr>
          <a:lstStyle/>
          <a:p>
            <a:pPr fontAlgn="base"/>
            <a:r>
              <a:rPr lang="en-US" sz="2400" b="1" dirty="0" err="1" smtClean="0">
                <a:latin typeface="+mj-lt"/>
              </a:rPr>
              <a:t>ChIP-Seq</a:t>
            </a:r>
            <a:r>
              <a:rPr lang="en-US" sz="2400" b="1" dirty="0" smtClean="0">
                <a:latin typeface="+mj-lt"/>
              </a:rPr>
              <a:t> and MAP-</a:t>
            </a:r>
            <a:r>
              <a:rPr lang="en-US" sz="2400" b="1" dirty="0" err="1" smtClean="0">
                <a:latin typeface="+mj-lt"/>
              </a:rPr>
              <a:t>Seq</a:t>
            </a:r>
            <a:r>
              <a:rPr lang="en-US" sz="2400" b="1" dirty="0" smtClean="0">
                <a:latin typeface="+mj-lt"/>
              </a:rPr>
              <a:t> data from mouse, primary B-cells</a:t>
            </a:r>
          </a:p>
          <a:p>
            <a:pPr fontAlgn="base"/>
            <a:r>
              <a:rPr lang="en-US" sz="2400" b="1" dirty="0" smtClean="0">
                <a:latin typeface="Calibri" charset="0"/>
                <a:ea typeface="Calibri" charset="0"/>
                <a:cs typeface="Calibri" charset="0"/>
              </a:rPr>
              <a:t>H3k27me3:</a:t>
            </a:r>
            <a:r>
              <a:rPr lang="en-US" sz="2400" dirty="0" smtClean="0">
                <a:latin typeface="+mj-lt"/>
              </a:rPr>
              <a:t> </a:t>
            </a:r>
            <a:r>
              <a:rPr lang="en-US" sz="2400" dirty="0">
                <a:latin typeface="+mj-lt"/>
              </a:rPr>
              <a:t>Yue F, Cheng Y, </a:t>
            </a:r>
            <a:r>
              <a:rPr lang="en-US" sz="2400" dirty="0" err="1">
                <a:latin typeface="+mj-lt"/>
              </a:rPr>
              <a:t>Breschi</a:t>
            </a:r>
            <a:r>
              <a:rPr lang="en-US" sz="2400" dirty="0">
                <a:latin typeface="+mj-lt"/>
              </a:rPr>
              <a:t> A, </a:t>
            </a:r>
            <a:r>
              <a:rPr lang="en-US" sz="2400" dirty="0" err="1">
                <a:latin typeface="+mj-lt"/>
              </a:rPr>
              <a:t>Vierstra</a:t>
            </a:r>
            <a:r>
              <a:rPr lang="en-US" sz="2400" dirty="0">
                <a:latin typeface="+mj-lt"/>
              </a:rPr>
              <a:t> J et al. </a:t>
            </a:r>
            <a:r>
              <a:rPr lang="en-US" sz="2400" i="1" dirty="0">
                <a:latin typeface="+mj-lt"/>
              </a:rPr>
              <a:t>A comparative encyclopedia of DNA elements in the mouse genome.</a:t>
            </a:r>
            <a:r>
              <a:rPr lang="en-US" sz="2400" dirty="0">
                <a:latin typeface="+mj-lt"/>
              </a:rPr>
              <a:t> </a:t>
            </a:r>
            <a:r>
              <a:rPr lang="en-US" sz="2400" i="1" dirty="0">
                <a:latin typeface="+mj-lt"/>
              </a:rPr>
              <a:t>Nature</a:t>
            </a:r>
            <a:r>
              <a:rPr lang="en-US" sz="2400" dirty="0">
                <a:latin typeface="+mj-lt"/>
              </a:rPr>
              <a:t> 2014 Nov 20</a:t>
            </a:r>
            <a:endParaRPr lang="en-US" sz="2400" dirty="0" smtClean="0">
              <a:latin typeface="+mj-lt"/>
            </a:endParaRPr>
          </a:p>
          <a:p>
            <a:pPr fontAlgn="base"/>
            <a:r>
              <a:rPr lang="en-US" sz="2400" b="1" dirty="0" smtClean="0">
                <a:latin typeface="Calibri" charset="0"/>
                <a:ea typeface="Calibri" charset="0"/>
                <a:cs typeface="Calibri" charset="0"/>
              </a:rPr>
              <a:t>H3k36me3</a:t>
            </a:r>
            <a:r>
              <a:rPr lang="en-US" sz="2400" b="1" dirty="0" smtClean="0">
                <a:latin typeface="+mj-lt"/>
              </a:rPr>
              <a:t>: </a:t>
            </a:r>
            <a:r>
              <a:rPr lang="en-US" sz="2400" dirty="0">
                <a:latin typeface="+mj-lt"/>
              </a:rPr>
              <a:t>Yue F, Cheng Y, </a:t>
            </a:r>
            <a:r>
              <a:rPr lang="en-US" sz="2400" dirty="0" err="1">
                <a:latin typeface="+mj-lt"/>
              </a:rPr>
              <a:t>Breschi</a:t>
            </a:r>
            <a:r>
              <a:rPr lang="en-US" sz="2400" dirty="0">
                <a:latin typeface="+mj-lt"/>
              </a:rPr>
              <a:t> A, </a:t>
            </a:r>
            <a:r>
              <a:rPr lang="en-US" sz="2400" dirty="0" err="1">
                <a:latin typeface="+mj-lt"/>
              </a:rPr>
              <a:t>Vierstra</a:t>
            </a:r>
            <a:r>
              <a:rPr lang="en-US" sz="2400" dirty="0">
                <a:latin typeface="+mj-lt"/>
              </a:rPr>
              <a:t> J et al. </a:t>
            </a:r>
            <a:r>
              <a:rPr lang="en-US" sz="2400" i="1" dirty="0">
                <a:latin typeface="+mj-lt"/>
              </a:rPr>
              <a:t>A comparative encyclopedia of DNA elements in the mouse genome.</a:t>
            </a:r>
            <a:r>
              <a:rPr lang="en-US" sz="2400" dirty="0">
                <a:latin typeface="+mj-lt"/>
              </a:rPr>
              <a:t> </a:t>
            </a:r>
            <a:r>
              <a:rPr lang="en-US" sz="2400" i="1" dirty="0">
                <a:latin typeface="+mj-lt"/>
              </a:rPr>
              <a:t>Nature</a:t>
            </a:r>
            <a:r>
              <a:rPr lang="en-US" sz="2400" dirty="0">
                <a:latin typeface="+mj-lt"/>
              </a:rPr>
              <a:t> 2014 Nov </a:t>
            </a:r>
            <a:r>
              <a:rPr lang="en-US" sz="2400" dirty="0" smtClean="0">
                <a:latin typeface="+mj-lt"/>
              </a:rPr>
              <a:t>20</a:t>
            </a:r>
            <a:endParaRPr lang="en-US" sz="2400" b="1" dirty="0" smtClean="0">
              <a:latin typeface="+mj-lt"/>
            </a:endParaRPr>
          </a:p>
          <a:p>
            <a:pPr fontAlgn="base"/>
            <a:r>
              <a:rPr lang="en-US" sz="2400" b="1" dirty="0" smtClean="0">
                <a:latin typeface="Calibri" charset="0"/>
                <a:ea typeface="Calibri" charset="0"/>
                <a:cs typeface="Calibri" charset="0"/>
              </a:rPr>
              <a:t>H3k9me2</a:t>
            </a:r>
            <a:r>
              <a:rPr lang="en-US" sz="2400" b="1" dirty="0" smtClean="0">
                <a:latin typeface="+mj-lt"/>
              </a:rPr>
              <a:t>: </a:t>
            </a:r>
            <a:r>
              <a:rPr lang="en-US" sz="2400" dirty="0" err="1">
                <a:latin typeface="+mj-lt"/>
              </a:rPr>
              <a:t>Choukrallah</a:t>
            </a:r>
            <a:r>
              <a:rPr lang="en-US" sz="2400" dirty="0">
                <a:latin typeface="+mj-lt"/>
              </a:rPr>
              <a:t> MA, Song S, </a:t>
            </a:r>
            <a:r>
              <a:rPr lang="en-US" sz="2400" dirty="0" err="1">
                <a:latin typeface="+mj-lt"/>
              </a:rPr>
              <a:t>Rolink</a:t>
            </a:r>
            <a:r>
              <a:rPr lang="en-US" sz="2400" dirty="0">
                <a:latin typeface="+mj-lt"/>
              </a:rPr>
              <a:t> AG, Burger L et al. </a:t>
            </a:r>
            <a:r>
              <a:rPr lang="en-US" sz="2400" i="1" dirty="0">
                <a:latin typeface="+mj-lt"/>
              </a:rPr>
              <a:t>Enhancer repertoires are reshaped independently of early priming and heterochromatin dynamics during B cell differentiation.</a:t>
            </a:r>
            <a:r>
              <a:rPr lang="en-US" sz="2400" dirty="0">
                <a:latin typeface="+mj-lt"/>
              </a:rPr>
              <a:t> </a:t>
            </a:r>
            <a:r>
              <a:rPr lang="en-US" sz="2400" i="1" dirty="0">
                <a:latin typeface="+mj-lt"/>
              </a:rPr>
              <a:t>Nat </a:t>
            </a:r>
            <a:r>
              <a:rPr lang="en-US" sz="2400" i="1" dirty="0" err="1">
                <a:latin typeface="+mj-lt"/>
              </a:rPr>
              <a:t>Commun</a:t>
            </a:r>
            <a:r>
              <a:rPr lang="en-US" sz="2400" dirty="0">
                <a:latin typeface="+mj-lt"/>
              </a:rPr>
              <a:t> 2015 Oct 19</a:t>
            </a:r>
            <a:endParaRPr lang="en-US" sz="2400" b="1" dirty="0" smtClean="0">
              <a:latin typeface="+mj-lt"/>
            </a:endParaRPr>
          </a:p>
          <a:p>
            <a:pPr fontAlgn="base"/>
            <a:r>
              <a:rPr lang="en-US" sz="2400" b="1" dirty="0" smtClean="0">
                <a:latin typeface="Calibri" charset="0"/>
                <a:ea typeface="Calibri" charset="0"/>
                <a:cs typeface="Calibri" charset="0"/>
              </a:rPr>
              <a:t>H3k9me3</a:t>
            </a:r>
            <a:r>
              <a:rPr lang="en-US" sz="2400" b="1" dirty="0" smtClean="0">
                <a:latin typeface="+mj-lt"/>
              </a:rPr>
              <a:t>: </a:t>
            </a:r>
            <a:r>
              <a:rPr lang="en-US" sz="2400" dirty="0" err="1">
                <a:latin typeface="+mj-lt"/>
              </a:rPr>
              <a:t>Santoni</a:t>
            </a:r>
            <a:r>
              <a:rPr lang="en-US" sz="2400" dirty="0">
                <a:latin typeface="+mj-lt"/>
              </a:rPr>
              <a:t> de </a:t>
            </a:r>
            <a:r>
              <a:rPr lang="en-US" sz="2400" dirty="0" err="1">
                <a:latin typeface="+mj-lt"/>
              </a:rPr>
              <a:t>Sio</a:t>
            </a:r>
            <a:r>
              <a:rPr lang="en-US" sz="2400" dirty="0">
                <a:latin typeface="+mj-lt"/>
              </a:rPr>
              <a:t> FR, </a:t>
            </a:r>
            <a:r>
              <a:rPr lang="en-US" sz="2400" dirty="0" err="1">
                <a:latin typeface="+mj-lt"/>
              </a:rPr>
              <a:t>Massacand</a:t>
            </a:r>
            <a:r>
              <a:rPr lang="en-US" sz="2400" dirty="0">
                <a:latin typeface="+mj-lt"/>
              </a:rPr>
              <a:t> J, </a:t>
            </a:r>
            <a:r>
              <a:rPr lang="en-US" sz="2400" dirty="0" err="1">
                <a:latin typeface="+mj-lt"/>
              </a:rPr>
              <a:t>Barde</a:t>
            </a:r>
            <a:r>
              <a:rPr lang="en-US" sz="2400" dirty="0">
                <a:latin typeface="+mj-lt"/>
              </a:rPr>
              <a:t> I, </a:t>
            </a:r>
            <a:r>
              <a:rPr lang="en-US" sz="2400" dirty="0" err="1">
                <a:latin typeface="+mj-lt"/>
              </a:rPr>
              <a:t>Offner</a:t>
            </a:r>
            <a:r>
              <a:rPr lang="en-US" sz="2400" dirty="0">
                <a:latin typeface="+mj-lt"/>
              </a:rPr>
              <a:t> S et al. </a:t>
            </a:r>
            <a:r>
              <a:rPr lang="en-US" sz="2400" i="1" dirty="0">
                <a:latin typeface="+mj-lt"/>
              </a:rPr>
              <a:t>KAP1 regulates gene networks controlling mouse B-lymphoid cell differentiation and function.</a:t>
            </a:r>
            <a:r>
              <a:rPr lang="en-US" sz="2400" dirty="0">
                <a:latin typeface="+mj-lt"/>
              </a:rPr>
              <a:t> </a:t>
            </a:r>
            <a:r>
              <a:rPr lang="en-US" sz="2400" i="1" dirty="0">
                <a:latin typeface="+mj-lt"/>
              </a:rPr>
              <a:t>Blood</a:t>
            </a:r>
            <a:r>
              <a:rPr lang="en-US" sz="2400" dirty="0">
                <a:latin typeface="+mj-lt"/>
              </a:rPr>
              <a:t>2012 May 17</a:t>
            </a:r>
            <a:endParaRPr lang="en-US" sz="2400" b="1" dirty="0" smtClean="0">
              <a:latin typeface="+mj-lt"/>
            </a:endParaRPr>
          </a:p>
          <a:p>
            <a:pPr fontAlgn="base"/>
            <a:r>
              <a:rPr lang="en-US" sz="2400" b="1" dirty="0" smtClean="0">
                <a:latin typeface="Calibri" charset="0"/>
                <a:ea typeface="Calibri" charset="0"/>
                <a:cs typeface="Calibri" charset="0"/>
              </a:rPr>
              <a:t>5mCpG methylation</a:t>
            </a:r>
            <a:r>
              <a:rPr lang="en-US" sz="2400" b="1" dirty="0" smtClean="0">
                <a:latin typeface="+mj-lt"/>
              </a:rPr>
              <a:t>: </a:t>
            </a:r>
            <a:r>
              <a:rPr lang="en-US" sz="2400" dirty="0">
                <a:latin typeface="+mj-lt"/>
              </a:rPr>
              <a:t>Deaton AM, Webb S, Kerr AR, Illingworth RS et al.</a:t>
            </a:r>
            <a:r>
              <a:rPr lang="en-US" sz="2400" i="1" dirty="0">
                <a:latin typeface="+mj-lt"/>
              </a:rPr>
              <a:t> Cell type-specific DNA methylation at intragenic </a:t>
            </a:r>
            <a:r>
              <a:rPr lang="en-US" sz="2400" i="1" dirty="0" err="1">
                <a:latin typeface="+mj-lt"/>
              </a:rPr>
              <a:t>CpG</a:t>
            </a:r>
            <a:r>
              <a:rPr lang="en-US" sz="2400" i="1" dirty="0">
                <a:latin typeface="+mj-lt"/>
              </a:rPr>
              <a:t> islands in the immune system.</a:t>
            </a:r>
            <a:r>
              <a:rPr lang="en-US" sz="2400" b="1" dirty="0">
                <a:latin typeface="+mj-lt"/>
              </a:rPr>
              <a:t> </a:t>
            </a:r>
            <a:r>
              <a:rPr lang="en-US" sz="2400" i="1" dirty="0">
                <a:latin typeface="+mj-lt"/>
              </a:rPr>
              <a:t>Genome </a:t>
            </a:r>
            <a:r>
              <a:rPr lang="en-US" sz="2400" i="1" dirty="0" smtClean="0">
                <a:latin typeface="+mj-lt"/>
              </a:rPr>
              <a:t>Res </a:t>
            </a:r>
            <a:r>
              <a:rPr lang="en-US" sz="2400" dirty="0" smtClean="0">
                <a:latin typeface="+mj-lt"/>
              </a:rPr>
              <a:t>2011</a:t>
            </a:r>
          </a:p>
        </p:txBody>
      </p:sp>
    </p:spTree>
    <p:extLst>
      <p:ext uri="{BB962C8B-B14F-4D97-AF65-F5344CB8AC3E}">
        <p14:creationId xmlns:p14="http://schemas.microsoft.com/office/powerpoint/2010/main" val="1298578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Separating promoter and gene body regions as features</a:t>
            </a:r>
            <a:endParaRPr lang="en-US" b="1" dirty="0"/>
          </a:p>
        </p:txBody>
      </p:sp>
      <p:sp>
        <p:nvSpPr>
          <p:cNvPr id="3" name="Content Placeholder 2"/>
          <p:cNvSpPr>
            <a:spLocks noGrp="1"/>
          </p:cNvSpPr>
          <p:nvPr>
            <p:ph idx="1"/>
          </p:nvPr>
        </p:nvSpPr>
        <p:spPr>
          <a:xfrm>
            <a:off x="838200" y="1616805"/>
            <a:ext cx="10515600" cy="4351338"/>
          </a:xfrm>
        </p:spPr>
        <p:txBody>
          <a:bodyPr/>
          <a:lstStyle/>
          <a:p>
            <a:r>
              <a:rPr lang="en-US" dirty="0" smtClean="0">
                <a:latin typeface="Calibri Light" charset="0"/>
                <a:ea typeface="Calibri Light" charset="0"/>
                <a:cs typeface="Calibri Light" charset="0"/>
              </a:rPr>
              <a:t>Different epigenetic signatures have different effects in promoter regions vs gene bodies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691" y="3672552"/>
            <a:ext cx="7689955" cy="263934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672" y="3792474"/>
            <a:ext cx="7689955" cy="263934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15" y="2598821"/>
            <a:ext cx="11560668" cy="3967855"/>
          </a:xfrm>
          <a:prstGeom prst="rect">
            <a:avLst/>
          </a:prstGeom>
        </p:spPr>
      </p:pic>
      <p:sp>
        <p:nvSpPr>
          <p:cNvPr id="4" name="TextBox 3"/>
          <p:cNvSpPr txBox="1"/>
          <p:nvPr/>
        </p:nvSpPr>
        <p:spPr>
          <a:xfrm>
            <a:off x="10800844" y="6553648"/>
            <a:ext cx="1696278" cy="369332"/>
          </a:xfrm>
          <a:prstGeom prst="rect">
            <a:avLst/>
          </a:prstGeom>
          <a:noFill/>
        </p:spPr>
        <p:txBody>
          <a:bodyPr wrap="square" rtlCol="0">
            <a:spAutoFit/>
          </a:bodyPr>
          <a:lstStyle/>
          <a:p>
            <a:r>
              <a:rPr lang="en-US" smtClean="0"/>
              <a:t>Li et al., 2012</a:t>
            </a:r>
            <a:endParaRPr lang="en-US" dirty="0"/>
          </a:p>
        </p:txBody>
      </p:sp>
    </p:spTree>
    <p:extLst>
      <p:ext uri="{BB962C8B-B14F-4D97-AF65-F5344CB8AC3E}">
        <p14:creationId xmlns:p14="http://schemas.microsoft.com/office/powerpoint/2010/main" val="8024434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3999" y="515052"/>
            <a:ext cx="5261549" cy="1325563"/>
          </a:xfrm>
        </p:spPr>
        <p:txBody>
          <a:bodyPr/>
          <a:lstStyle/>
          <a:p>
            <a:pPr algn="ctr"/>
            <a:r>
              <a:rPr lang="en-US" b="1" dirty="0" smtClean="0"/>
              <a:t>Summer Goals</a:t>
            </a:r>
            <a:endParaRPr lang="en-US" b="1" dirty="0"/>
          </a:p>
        </p:txBody>
      </p:sp>
      <p:sp>
        <p:nvSpPr>
          <p:cNvPr id="3" name="Content Placeholder 2"/>
          <p:cNvSpPr>
            <a:spLocks noGrp="1"/>
          </p:cNvSpPr>
          <p:nvPr>
            <p:ph idx="1"/>
          </p:nvPr>
        </p:nvSpPr>
        <p:spPr>
          <a:xfrm>
            <a:off x="6084757" y="1840615"/>
            <a:ext cx="6107243" cy="4414754"/>
          </a:xfrm>
        </p:spPr>
        <p:txBody>
          <a:bodyPr/>
          <a:lstStyle/>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latin typeface="Calibri Light" charset="0"/>
                <a:ea typeface="Calibri Light" charset="0"/>
                <a:cs typeface="Calibri Light" charset="0"/>
              </a:rPr>
              <a:t>Train on </a:t>
            </a:r>
            <a:r>
              <a:rPr lang="en-US" b="1" dirty="0" smtClean="0">
                <a:latin typeface="Calibri Light" charset="0"/>
                <a:ea typeface="Calibri Light" charset="0"/>
                <a:cs typeface="Calibri Light" charset="0"/>
              </a:rPr>
              <a:t>better data from mice</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smtClean="0">
              <a:latin typeface="Calibri Light" charset="0"/>
              <a:ea typeface="Calibri Light" charset="0"/>
              <a:cs typeface="Calibri Light" charset="0"/>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latin typeface="Calibri Light" charset="0"/>
                <a:ea typeface="Calibri Light" charset="0"/>
                <a:cs typeface="Calibri Light" charset="0"/>
              </a:rPr>
              <a:t>Add </a:t>
            </a:r>
            <a:r>
              <a:rPr lang="en-US" b="1" dirty="0" smtClean="0">
                <a:latin typeface="Calibri Light" charset="0"/>
                <a:ea typeface="Calibri Light" charset="0"/>
                <a:cs typeface="Calibri Light" charset="0"/>
              </a:rPr>
              <a:t>additional features </a:t>
            </a:r>
            <a:r>
              <a:rPr lang="en-US" dirty="0" smtClean="0">
                <a:latin typeface="Calibri Light" charset="0"/>
                <a:ea typeface="Calibri Light" charset="0"/>
                <a:cs typeface="Calibri Light" charset="0"/>
              </a:rPr>
              <a:t>to improve classification accuracy  </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smtClean="0">
              <a:latin typeface="Calibri Light" charset="0"/>
              <a:ea typeface="Calibri Light" charset="0"/>
              <a:cs typeface="Calibri Light" charset="0"/>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solidFill>
                  <a:srgbClr val="FF0000"/>
                </a:solidFill>
                <a:latin typeface="Calibri Light" charset="0"/>
                <a:ea typeface="Calibri Light" charset="0"/>
                <a:cs typeface="Calibri Light" charset="0"/>
              </a:rPr>
              <a:t>Create an </a:t>
            </a:r>
            <a:r>
              <a:rPr lang="en-US" b="1" dirty="0" smtClean="0">
                <a:solidFill>
                  <a:srgbClr val="FF0000"/>
                </a:solidFill>
                <a:latin typeface="Calibri Light" charset="0"/>
                <a:ea typeface="Calibri Light" charset="0"/>
                <a:cs typeface="Calibri Light" charset="0"/>
              </a:rPr>
              <a:t>updated machine learning model</a:t>
            </a:r>
            <a:r>
              <a:rPr lang="en-US" dirty="0" smtClean="0">
                <a:solidFill>
                  <a:srgbClr val="FF0000"/>
                </a:solidFill>
                <a:latin typeface="Calibri Light" charset="0"/>
                <a:ea typeface="Calibri Light" charset="0"/>
                <a:cs typeface="Calibri Light" charset="0"/>
              </a:rPr>
              <a:t> and package it into </a:t>
            </a:r>
            <a:r>
              <a:rPr lang="en-US" b="1" dirty="0" smtClean="0">
                <a:solidFill>
                  <a:srgbClr val="FF0000"/>
                </a:solidFill>
                <a:latin typeface="Calibri Light" charset="0"/>
                <a:ea typeface="Calibri Light" charset="0"/>
                <a:cs typeface="Calibri Light" charset="0"/>
              </a:rPr>
              <a:t>user-friendly software</a:t>
            </a:r>
            <a:r>
              <a:rPr lang="en-US" dirty="0" smtClean="0">
                <a:solidFill>
                  <a:srgbClr val="FF0000"/>
                </a:solidFill>
                <a:latin typeface="Calibri Light" charset="0"/>
                <a:ea typeface="Calibri Light" charset="0"/>
                <a:cs typeface="Calibri Light" charset="0"/>
              </a:rPr>
              <a:t> for widespread use</a:t>
            </a:r>
          </a:p>
        </p:txBody>
      </p:sp>
      <p:cxnSp>
        <p:nvCxnSpPr>
          <p:cNvPr id="6" name="Straight Connector 5"/>
          <p:cNvCxnSpPr/>
          <p:nvPr/>
        </p:nvCxnSpPr>
        <p:spPr>
          <a:xfrm>
            <a:off x="5803378" y="314794"/>
            <a:ext cx="74951" cy="637082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084911" y="793112"/>
            <a:ext cx="3717561" cy="769441"/>
          </a:xfrm>
          <a:prstGeom prst="rect">
            <a:avLst/>
          </a:prstGeom>
          <a:noFill/>
        </p:spPr>
        <p:txBody>
          <a:bodyPr wrap="square" rtlCol="0">
            <a:spAutoFit/>
          </a:bodyPr>
          <a:lstStyle/>
          <a:p>
            <a:pPr algn="ctr"/>
            <a:r>
              <a:rPr lang="en-US" sz="4400" dirty="0" err="1" smtClean="0"/>
              <a:t>MaGIC</a:t>
            </a:r>
            <a:r>
              <a:rPr lang="en-US" sz="4400" dirty="0" smtClean="0"/>
              <a:t> 1.0</a:t>
            </a:r>
            <a:endParaRPr lang="en-US" sz="4400" dirty="0"/>
          </a:p>
        </p:txBody>
      </p:sp>
      <p:sp>
        <p:nvSpPr>
          <p:cNvPr id="9" name="TextBox 8"/>
          <p:cNvSpPr txBox="1"/>
          <p:nvPr/>
        </p:nvSpPr>
        <p:spPr>
          <a:xfrm>
            <a:off x="290432" y="1853522"/>
            <a:ext cx="5306518" cy="3970318"/>
          </a:xfrm>
          <a:prstGeom prst="rect">
            <a:avLst/>
          </a:prstGeom>
          <a:noFill/>
        </p:spPr>
        <p:txBody>
          <a:bodyPr wrap="square" rtlCol="0">
            <a:spAutoFit/>
          </a:bodyPr>
          <a:lstStyle/>
          <a:p>
            <a:pPr marL="514350" indent="-514350">
              <a:buFont typeface="+mj-lt"/>
              <a:buAutoNum type="arabicPeriod"/>
            </a:pPr>
            <a:r>
              <a:rPr lang="en-US" sz="2800" dirty="0" smtClean="0">
                <a:latin typeface="Calibri Light" charset="0"/>
                <a:ea typeface="Calibri Light" charset="0"/>
                <a:cs typeface="Calibri Light" charset="0"/>
              </a:rPr>
              <a:t>Trained on </a:t>
            </a:r>
            <a:r>
              <a:rPr lang="en-US" sz="2800" b="1" dirty="0" smtClean="0">
                <a:latin typeface="Calibri Light" charset="0"/>
                <a:ea typeface="Calibri Light" charset="0"/>
                <a:cs typeface="Calibri Light" charset="0"/>
              </a:rPr>
              <a:t>limited human data </a:t>
            </a:r>
            <a:endParaRPr lang="en-US" sz="2800" dirty="0" smtClean="0">
              <a:latin typeface="Calibri Light" charset="0"/>
              <a:ea typeface="Calibri Light" charset="0"/>
              <a:cs typeface="Calibri Light" charset="0"/>
            </a:endParaRPr>
          </a:p>
          <a:p>
            <a:pPr marL="514350" indent="-514350">
              <a:buFont typeface="+mj-lt"/>
              <a:buAutoNum type="arabicPeriod"/>
            </a:pPr>
            <a:endParaRPr lang="en-US" sz="2800" dirty="0" smtClean="0">
              <a:latin typeface="Calibri Light" charset="0"/>
              <a:ea typeface="Calibri Light" charset="0"/>
              <a:cs typeface="Calibri Light" charset="0"/>
            </a:endParaRPr>
          </a:p>
          <a:p>
            <a:pPr marL="514350" indent="-514350">
              <a:buFont typeface="+mj-lt"/>
              <a:buAutoNum type="arabicPeriod"/>
            </a:pPr>
            <a:r>
              <a:rPr lang="en-US" sz="2800" dirty="0" smtClean="0">
                <a:latin typeface="Calibri Light" charset="0"/>
                <a:ea typeface="Calibri Light" charset="0"/>
                <a:cs typeface="Calibri Light" charset="0"/>
              </a:rPr>
              <a:t>Only included one silencing mark (H3K27me3)</a:t>
            </a:r>
          </a:p>
          <a:p>
            <a:pPr marL="514350" indent="-514350">
              <a:buFont typeface="+mj-lt"/>
              <a:buAutoNum type="arabicPeriod"/>
            </a:pPr>
            <a:endParaRPr lang="en-US" sz="2800" dirty="0" smtClean="0">
              <a:latin typeface="Calibri Light" charset="0"/>
              <a:ea typeface="Calibri Light" charset="0"/>
              <a:cs typeface="Calibri Light" charset="0"/>
            </a:endParaRPr>
          </a:p>
          <a:p>
            <a:pPr marL="514350" indent="-514350">
              <a:buFont typeface="+mj-lt"/>
              <a:buAutoNum type="arabicPeriod"/>
            </a:pPr>
            <a:r>
              <a:rPr lang="en-US" sz="2800" dirty="0" smtClean="0">
                <a:solidFill>
                  <a:srgbClr val="FF0000"/>
                </a:solidFill>
                <a:latin typeface="Calibri Light" charset="0"/>
                <a:ea typeface="Calibri Light" charset="0"/>
                <a:cs typeface="Calibri Light" charset="0"/>
              </a:rPr>
              <a:t>Messy user-interface and pipeline </a:t>
            </a:r>
          </a:p>
          <a:p>
            <a:pPr marL="514350" indent="-514350">
              <a:buFont typeface="+mj-lt"/>
              <a:buAutoNum type="arabicPeriod"/>
            </a:pPr>
            <a:endParaRPr lang="en-US" sz="2800" dirty="0" smtClean="0">
              <a:latin typeface="Calibri Light" charset="0"/>
              <a:ea typeface="Calibri Light" charset="0"/>
              <a:cs typeface="Calibri Light" charset="0"/>
            </a:endParaRPr>
          </a:p>
          <a:p>
            <a:pPr marL="514350" indent="-514350">
              <a:buFont typeface="+mj-lt"/>
              <a:buAutoNum type="arabicPeriod"/>
            </a:pPr>
            <a:endParaRPr lang="en-US" sz="2800" dirty="0"/>
          </a:p>
        </p:txBody>
      </p:sp>
    </p:spTree>
    <p:extLst>
      <p:ext uri="{BB962C8B-B14F-4D97-AF65-F5344CB8AC3E}">
        <p14:creationId xmlns:p14="http://schemas.microsoft.com/office/powerpoint/2010/main" val="17354933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223" y="264774"/>
            <a:ext cx="7633052" cy="1325563"/>
          </a:xfrm>
        </p:spPr>
        <p:txBody>
          <a:bodyPr/>
          <a:lstStyle/>
          <a:p>
            <a:pPr algn="ctr"/>
            <a:r>
              <a:rPr lang="en-US" b="1" dirty="0" err="1" smtClean="0"/>
              <a:t>MaGIC</a:t>
            </a:r>
            <a:r>
              <a:rPr lang="en-US" b="1" dirty="0" smtClean="0"/>
              <a:t> 2.0 pipeline flow</a:t>
            </a:r>
            <a:endParaRPr lang="en-US" b="1" dirty="0"/>
          </a:p>
        </p:txBody>
      </p:sp>
      <p:grpSp>
        <p:nvGrpSpPr>
          <p:cNvPr id="41" name="Group 40"/>
          <p:cNvGrpSpPr/>
          <p:nvPr/>
        </p:nvGrpSpPr>
        <p:grpSpPr>
          <a:xfrm>
            <a:off x="9366863" y="1294571"/>
            <a:ext cx="2114266" cy="2086982"/>
            <a:chOff x="9917817" y="2730362"/>
            <a:chExt cx="2114266" cy="2086982"/>
          </a:xfrm>
        </p:grpSpPr>
        <p:sp>
          <p:nvSpPr>
            <p:cNvPr id="35" name="Flowchart: Data 34"/>
            <p:cNvSpPr/>
            <p:nvPr/>
          </p:nvSpPr>
          <p:spPr>
            <a:xfrm>
              <a:off x="10281755" y="4204696"/>
              <a:ext cx="1386385" cy="61264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Scores</a:t>
              </a:r>
              <a:endParaRPr lang="en-US" dirty="0"/>
            </a:p>
          </p:txBody>
        </p:sp>
        <p:sp>
          <p:nvSpPr>
            <p:cNvPr id="38" name="Flowchart: Data 37"/>
            <p:cNvSpPr/>
            <p:nvPr/>
          </p:nvSpPr>
          <p:spPr>
            <a:xfrm>
              <a:off x="9917817" y="2730362"/>
              <a:ext cx="2114266" cy="61264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Scores + predictions</a:t>
              </a:r>
              <a:endParaRPr lang="en-US" dirty="0"/>
            </a:p>
          </p:txBody>
        </p:sp>
        <p:sp>
          <p:nvSpPr>
            <p:cNvPr id="39" name="Flowchart: Or 38"/>
            <p:cNvSpPr/>
            <p:nvPr/>
          </p:nvSpPr>
          <p:spPr>
            <a:xfrm>
              <a:off x="10771693" y="3520702"/>
              <a:ext cx="509054" cy="509596"/>
            </a:xfrm>
            <a:prstGeom prst="flowChar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0" name="TextBox 39"/>
            <p:cNvSpPr txBox="1"/>
            <p:nvPr/>
          </p:nvSpPr>
          <p:spPr>
            <a:xfrm>
              <a:off x="11338244" y="3588439"/>
              <a:ext cx="461986" cy="369332"/>
            </a:xfrm>
            <a:prstGeom prst="rect">
              <a:avLst/>
            </a:prstGeom>
            <a:noFill/>
          </p:spPr>
          <p:txBody>
            <a:bodyPr wrap="none" rtlCol="0">
              <a:spAutoFit/>
            </a:bodyPr>
            <a:lstStyle/>
            <a:p>
              <a:r>
                <a:rPr lang="en-US" dirty="0" smtClean="0"/>
                <a:t>OR</a:t>
              </a:r>
              <a:endParaRPr lang="en-US" dirty="0"/>
            </a:p>
          </p:txBody>
        </p:sp>
      </p:grpSp>
      <p:cxnSp>
        <p:nvCxnSpPr>
          <p:cNvPr id="46" name="Curved Connector 45"/>
          <p:cNvCxnSpPr>
            <a:stCxn id="5" idx="3"/>
            <a:endCxn id="3" idx="1"/>
          </p:cNvCxnSpPr>
          <p:nvPr/>
        </p:nvCxnSpPr>
        <p:spPr>
          <a:xfrm>
            <a:off x="3622910" y="3749154"/>
            <a:ext cx="1039936" cy="12700"/>
          </a:xfrm>
          <a:prstGeom prst="curvedConnector3">
            <a:avLst>
              <a:gd name="adj1" fmla="val 50000"/>
            </a:avLst>
          </a:prstGeom>
          <a:ln w="28575">
            <a:prstDash val="solid"/>
            <a:tailEnd type="triangle"/>
          </a:ln>
        </p:spPr>
        <p:style>
          <a:lnRef idx="1">
            <a:schemeClr val="accent5"/>
          </a:lnRef>
          <a:fillRef idx="0">
            <a:schemeClr val="accent5"/>
          </a:fillRef>
          <a:effectRef idx="0">
            <a:schemeClr val="accent5"/>
          </a:effectRef>
          <a:fontRef idx="minor">
            <a:schemeClr val="tx1"/>
          </a:fontRef>
        </p:style>
      </p:cxnSp>
      <p:cxnSp>
        <p:nvCxnSpPr>
          <p:cNvPr id="62" name="Curved Connector 61"/>
          <p:cNvCxnSpPr>
            <a:stCxn id="3" idx="3"/>
            <a:endCxn id="38" idx="2"/>
          </p:cNvCxnSpPr>
          <p:nvPr/>
        </p:nvCxnSpPr>
        <p:spPr>
          <a:xfrm flipV="1">
            <a:off x="8018466" y="1600895"/>
            <a:ext cx="1559824" cy="2148259"/>
          </a:xfrm>
          <a:prstGeom prst="curvedConnector3">
            <a:avLst>
              <a:gd name="adj1" fmla="val 50000"/>
            </a:avLst>
          </a:prstGeom>
          <a:ln w="28575">
            <a:prstDash val="solid"/>
            <a:tailEnd type="triangle"/>
          </a:ln>
        </p:spPr>
        <p:style>
          <a:lnRef idx="1">
            <a:schemeClr val="accent5"/>
          </a:lnRef>
          <a:fillRef idx="0">
            <a:schemeClr val="accent5"/>
          </a:fillRef>
          <a:effectRef idx="0">
            <a:schemeClr val="accent5"/>
          </a:effectRef>
          <a:fontRef idx="minor">
            <a:schemeClr val="tx1"/>
          </a:fontRef>
        </p:style>
      </p:cxnSp>
      <p:sp>
        <p:nvSpPr>
          <p:cNvPr id="43" name="Flowchart: Process 42"/>
          <p:cNvSpPr/>
          <p:nvPr/>
        </p:nvSpPr>
        <p:spPr>
          <a:xfrm>
            <a:off x="9772575" y="4492428"/>
            <a:ext cx="1302836" cy="9680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Generate classifiers</a:t>
            </a:r>
          </a:p>
        </p:txBody>
      </p:sp>
      <p:cxnSp>
        <p:nvCxnSpPr>
          <p:cNvPr id="51" name="Curved Connector 50"/>
          <p:cNvCxnSpPr>
            <a:stCxn id="35" idx="4"/>
            <a:endCxn id="43" idx="0"/>
          </p:cNvCxnSpPr>
          <p:nvPr/>
        </p:nvCxnSpPr>
        <p:spPr>
          <a:xfrm rot="5400000">
            <a:off x="9868557" y="3936990"/>
            <a:ext cx="1110875" cy="1"/>
          </a:xfrm>
          <a:prstGeom prst="curvedConnector3">
            <a:avLst>
              <a:gd name="adj1" fmla="val 50000"/>
            </a:avLst>
          </a:prstGeom>
          <a:ln w="28575">
            <a:prstDash val="solid"/>
            <a:tailEnd type="triangle"/>
          </a:ln>
        </p:spPr>
        <p:style>
          <a:lnRef idx="1">
            <a:schemeClr val="accent5"/>
          </a:lnRef>
          <a:fillRef idx="0">
            <a:schemeClr val="accent5"/>
          </a:fillRef>
          <a:effectRef idx="0">
            <a:schemeClr val="accent5"/>
          </a:effectRef>
          <a:fontRef idx="minor">
            <a:schemeClr val="tx1"/>
          </a:fontRef>
        </p:style>
      </p:cxnSp>
      <p:grpSp>
        <p:nvGrpSpPr>
          <p:cNvPr id="71" name="Group 70"/>
          <p:cNvGrpSpPr/>
          <p:nvPr/>
        </p:nvGrpSpPr>
        <p:grpSpPr>
          <a:xfrm>
            <a:off x="4662846" y="1294571"/>
            <a:ext cx="3355620" cy="4909165"/>
            <a:chOff x="5328399" y="1184223"/>
            <a:chExt cx="3355620" cy="4909165"/>
          </a:xfrm>
        </p:grpSpPr>
        <p:sp>
          <p:nvSpPr>
            <p:cNvPr id="3" name="Rectangle 2"/>
            <p:cNvSpPr/>
            <p:nvPr/>
          </p:nvSpPr>
          <p:spPr>
            <a:xfrm>
              <a:off x="5328399" y="1184223"/>
              <a:ext cx="3355620" cy="4909165"/>
            </a:xfrm>
            <a:prstGeom prst="rect">
              <a:avLst/>
            </a:prstGeom>
            <a:gradFill flip="none" rotWithShape="1">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Process 3"/>
            <p:cNvSpPr/>
            <p:nvPr/>
          </p:nvSpPr>
          <p:spPr>
            <a:xfrm>
              <a:off x="5492215" y="1775903"/>
              <a:ext cx="2989397" cy="970625"/>
            </a:xfrm>
            <a:prstGeom prst="flowChartProcess">
              <a:avLst/>
            </a:prstGeom>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tx1"/>
                  </a:solidFill>
                </a:rPr>
                <a:t>Bigwig to counts</a:t>
              </a:r>
              <a:endParaRPr lang="en-US" dirty="0">
                <a:solidFill>
                  <a:schemeClr val="tx1"/>
                </a:solidFill>
              </a:endParaRPr>
            </a:p>
          </p:txBody>
        </p:sp>
        <p:sp>
          <p:nvSpPr>
            <p:cNvPr id="9" name="Flowchart: Process 8"/>
            <p:cNvSpPr/>
            <p:nvPr/>
          </p:nvSpPr>
          <p:spPr>
            <a:xfrm>
              <a:off x="5492215" y="3394262"/>
              <a:ext cx="2990384" cy="970625"/>
            </a:xfrm>
            <a:prstGeom prst="flowChartProcess">
              <a:avLst/>
            </a:prstGeom>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tx1"/>
                  </a:solidFill>
                </a:rPr>
                <a:t>Normalize scores</a:t>
              </a:r>
              <a:endParaRPr lang="en-US" dirty="0">
                <a:solidFill>
                  <a:schemeClr val="tx1"/>
                </a:solidFill>
              </a:endParaRPr>
            </a:p>
          </p:txBody>
        </p:sp>
        <p:sp>
          <p:nvSpPr>
            <p:cNvPr id="10" name="Flowchart: Process 9"/>
            <p:cNvSpPr/>
            <p:nvPr/>
          </p:nvSpPr>
          <p:spPr>
            <a:xfrm>
              <a:off x="5491227" y="5012621"/>
              <a:ext cx="2990384" cy="970625"/>
            </a:xfrm>
            <a:prstGeom prst="flowChartProcess">
              <a:avLst/>
            </a:prstGeom>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tx1"/>
                  </a:solidFill>
                </a:rPr>
                <a:t>Join input</a:t>
              </a:r>
            </a:p>
          </p:txBody>
        </p:sp>
        <p:cxnSp>
          <p:nvCxnSpPr>
            <p:cNvPr id="56" name="Curved Connector 55"/>
            <p:cNvCxnSpPr>
              <a:stCxn id="4" idx="2"/>
              <a:endCxn id="9" idx="0"/>
            </p:cNvCxnSpPr>
            <p:nvPr/>
          </p:nvCxnSpPr>
          <p:spPr>
            <a:xfrm rot="16200000" flipH="1">
              <a:off x="6663293" y="3070148"/>
              <a:ext cx="647734" cy="494"/>
            </a:xfrm>
            <a:prstGeom prst="curvedConnector3">
              <a:avLst>
                <a:gd name="adj1" fmla="val 50000"/>
              </a:avLst>
            </a:prstGeom>
            <a:ln w="28575">
              <a:solidFill>
                <a:schemeClr val="accent4"/>
              </a:solidFill>
              <a:prstDash val="solid"/>
              <a:tailEnd type="triangle"/>
            </a:ln>
          </p:spPr>
          <p:style>
            <a:lnRef idx="1">
              <a:schemeClr val="accent5"/>
            </a:lnRef>
            <a:fillRef idx="0">
              <a:schemeClr val="accent5"/>
            </a:fillRef>
            <a:effectRef idx="0">
              <a:schemeClr val="accent5"/>
            </a:effectRef>
            <a:fontRef idx="minor">
              <a:schemeClr val="tx1"/>
            </a:fontRef>
          </p:style>
        </p:cxnSp>
        <p:cxnSp>
          <p:nvCxnSpPr>
            <p:cNvPr id="59" name="Curved Connector 58"/>
            <p:cNvCxnSpPr>
              <a:stCxn id="9" idx="2"/>
              <a:endCxn id="10" idx="0"/>
            </p:cNvCxnSpPr>
            <p:nvPr/>
          </p:nvCxnSpPr>
          <p:spPr>
            <a:xfrm rot="5400000">
              <a:off x="6663047" y="4688261"/>
              <a:ext cx="647734" cy="987"/>
            </a:xfrm>
            <a:prstGeom prst="curvedConnector3">
              <a:avLst>
                <a:gd name="adj1" fmla="val 50000"/>
              </a:avLst>
            </a:prstGeom>
            <a:ln w="28575">
              <a:solidFill>
                <a:schemeClr val="accent4"/>
              </a:solidFill>
              <a:prstDash val="solid"/>
              <a:tailEnd type="triangle"/>
            </a:ln>
          </p:spPr>
          <p:style>
            <a:lnRef idx="1">
              <a:schemeClr val="accent5"/>
            </a:lnRef>
            <a:fillRef idx="0">
              <a:schemeClr val="accent5"/>
            </a:fillRef>
            <a:effectRef idx="0">
              <a:schemeClr val="accent5"/>
            </a:effectRef>
            <a:fontRef idx="minor">
              <a:schemeClr val="tx1"/>
            </a:fontRef>
          </p:style>
        </p:cxnSp>
        <p:sp>
          <p:nvSpPr>
            <p:cNvPr id="67" name="TextBox 66"/>
            <p:cNvSpPr txBox="1"/>
            <p:nvPr/>
          </p:nvSpPr>
          <p:spPr>
            <a:xfrm>
              <a:off x="6236485" y="1272176"/>
              <a:ext cx="1340623" cy="369332"/>
            </a:xfrm>
            <a:prstGeom prst="rect">
              <a:avLst/>
            </a:prstGeom>
            <a:noFill/>
          </p:spPr>
          <p:txBody>
            <a:bodyPr wrap="none" rtlCol="0">
              <a:spAutoFit/>
            </a:bodyPr>
            <a:lstStyle/>
            <a:p>
              <a:r>
                <a:rPr lang="en-US" smtClean="0"/>
                <a:t>Predict MAE</a:t>
              </a:r>
              <a:endParaRPr lang="en-US" dirty="0" smtClean="0"/>
            </a:p>
          </p:txBody>
        </p:sp>
      </p:grpSp>
      <p:cxnSp>
        <p:nvCxnSpPr>
          <p:cNvPr id="76" name="Curved Connector 75"/>
          <p:cNvCxnSpPr>
            <a:stCxn id="3" idx="3"/>
            <a:endCxn id="35" idx="2"/>
          </p:cNvCxnSpPr>
          <p:nvPr/>
        </p:nvCxnSpPr>
        <p:spPr>
          <a:xfrm flipV="1">
            <a:off x="8018466" y="3075229"/>
            <a:ext cx="1850974" cy="673925"/>
          </a:xfrm>
          <a:prstGeom prst="curvedConnector3">
            <a:avLst>
              <a:gd name="adj1" fmla="val 50000"/>
            </a:avLst>
          </a:prstGeom>
          <a:ln w="28575">
            <a:prstDash val="solid"/>
            <a:tailEnd type="triangle"/>
          </a:ln>
        </p:spPr>
        <p:style>
          <a:lnRef idx="1">
            <a:schemeClr val="accent5"/>
          </a:lnRef>
          <a:fillRef idx="0">
            <a:schemeClr val="accent5"/>
          </a:fillRef>
          <a:effectRef idx="0">
            <a:schemeClr val="accent5"/>
          </a:effectRef>
          <a:fontRef idx="minor">
            <a:schemeClr val="tx1"/>
          </a:fontRef>
        </p:style>
      </p:cxnSp>
      <p:grpSp>
        <p:nvGrpSpPr>
          <p:cNvPr id="82" name="Group 81"/>
          <p:cNvGrpSpPr/>
          <p:nvPr/>
        </p:nvGrpSpPr>
        <p:grpSpPr>
          <a:xfrm>
            <a:off x="416995" y="2000375"/>
            <a:ext cx="3205915" cy="3497558"/>
            <a:chOff x="209185" y="2000374"/>
            <a:chExt cx="3205915" cy="3497558"/>
          </a:xfrm>
        </p:grpSpPr>
        <p:grpSp>
          <p:nvGrpSpPr>
            <p:cNvPr id="68" name="Group 67"/>
            <p:cNvGrpSpPr/>
            <p:nvPr/>
          </p:nvGrpSpPr>
          <p:grpSpPr>
            <a:xfrm>
              <a:off x="209185" y="2000374"/>
              <a:ext cx="3205915" cy="3497558"/>
              <a:chOff x="161361" y="2144170"/>
              <a:chExt cx="3205915" cy="3497558"/>
            </a:xfrm>
          </p:grpSpPr>
          <p:grpSp>
            <p:nvGrpSpPr>
              <p:cNvPr id="42" name="Group 41"/>
              <p:cNvGrpSpPr/>
              <p:nvPr/>
            </p:nvGrpSpPr>
            <p:grpSpPr>
              <a:xfrm>
                <a:off x="161361" y="2144170"/>
                <a:ext cx="3205915" cy="3497558"/>
                <a:chOff x="128794" y="2734672"/>
                <a:chExt cx="3534924" cy="3580579"/>
              </a:xfrm>
            </p:grpSpPr>
            <p:sp>
              <p:nvSpPr>
                <p:cNvPr id="5" name="Flowchart: Document 4"/>
                <p:cNvSpPr/>
                <p:nvPr/>
              </p:nvSpPr>
              <p:spPr>
                <a:xfrm>
                  <a:off x="128794" y="2734672"/>
                  <a:ext cx="3534924" cy="3580579"/>
                </a:xfrm>
                <a:prstGeom prst="flowChartDocumen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ysClr val="windowText" lastClr="000000"/>
                    </a:solidFill>
                  </a:endParaRPr>
                </a:p>
              </p:txBody>
            </p:sp>
            <p:grpSp>
              <p:nvGrpSpPr>
                <p:cNvPr id="18" name="Group 17"/>
                <p:cNvGrpSpPr/>
                <p:nvPr/>
              </p:nvGrpSpPr>
              <p:grpSpPr>
                <a:xfrm>
                  <a:off x="431476" y="3996469"/>
                  <a:ext cx="2884044" cy="1634437"/>
                  <a:chOff x="527580" y="3996469"/>
                  <a:chExt cx="2884044" cy="1634437"/>
                </a:xfrm>
              </p:grpSpPr>
              <p:grpSp>
                <p:nvGrpSpPr>
                  <p:cNvPr id="17" name="Group 16"/>
                  <p:cNvGrpSpPr/>
                  <p:nvPr/>
                </p:nvGrpSpPr>
                <p:grpSpPr>
                  <a:xfrm>
                    <a:off x="527580" y="3996469"/>
                    <a:ext cx="2884044" cy="642050"/>
                    <a:chOff x="445227" y="4438279"/>
                    <a:chExt cx="2884044" cy="642050"/>
                  </a:xfrm>
                </p:grpSpPr>
                <p:sp>
                  <p:nvSpPr>
                    <p:cNvPr id="11" name="Flowchart: Data 10"/>
                    <p:cNvSpPr/>
                    <p:nvPr/>
                  </p:nvSpPr>
                  <p:spPr>
                    <a:xfrm>
                      <a:off x="445227" y="4438279"/>
                      <a:ext cx="1538784" cy="612648"/>
                    </a:xfrm>
                    <a:prstGeom prst="flowChartInputOutput">
                      <a:avLst/>
                    </a:prstGeom>
                    <a:solidFill>
                      <a:srgbClr val="6FBAF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a:t>
                      </a:r>
                      <a:endParaRPr lang="en-US" dirty="0"/>
                    </a:p>
                  </p:txBody>
                </p:sp>
                <p:sp>
                  <p:nvSpPr>
                    <p:cNvPr id="12" name="Flowchart: Data 11"/>
                    <p:cNvSpPr/>
                    <p:nvPr/>
                  </p:nvSpPr>
                  <p:spPr>
                    <a:xfrm>
                      <a:off x="1787448" y="4481599"/>
                      <a:ext cx="1541823" cy="598730"/>
                    </a:xfrm>
                    <a:prstGeom prst="flowChartInputOutput">
                      <a:avLst/>
                    </a:prstGeom>
                    <a:solidFill>
                      <a:srgbClr val="6FBAFF">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Control</a:t>
                      </a:r>
                      <a:endParaRPr lang="en-US" sz="1600" dirty="0"/>
                    </a:p>
                  </p:txBody>
                </p:sp>
              </p:grpSp>
              <p:sp>
                <p:nvSpPr>
                  <p:cNvPr id="16" name="TextBox 15"/>
                  <p:cNvSpPr txBox="1"/>
                  <p:nvPr/>
                </p:nvSpPr>
                <p:spPr>
                  <a:xfrm>
                    <a:off x="1154252" y="5261574"/>
                    <a:ext cx="1233030" cy="369332"/>
                  </a:xfrm>
                  <a:prstGeom prst="rect">
                    <a:avLst/>
                  </a:prstGeom>
                  <a:noFill/>
                </p:spPr>
                <p:txBody>
                  <a:bodyPr wrap="none" rtlCol="0">
                    <a:spAutoFit/>
                  </a:bodyPr>
                  <a:lstStyle/>
                  <a:p>
                    <a:r>
                      <a:rPr lang="en-US" dirty="0" smtClean="0"/>
                      <a:t>Bigwig files</a:t>
                    </a:r>
                  </a:p>
                </p:txBody>
              </p:sp>
            </p:grpSp>
          </p:grpSp>
          <p:grpSp>
            <p:nvGrpSpPr>
              <p:cNvPr id="65" name="Group 64"/>
              <p:cNvGrpSpPr/>
              <p:nvPr/>
            </p:nvGrpSpPr>
            <p:grpSpPr>
              <a:xfrm>
                <a:off x="621569" y="2342746"/>
                <a:ext cx="2644983" cy="1182300"/>
                <a:chOff x="621569" y="2342746"/>
                <a:chExt cx="2644983" cy="1182300"/>
              </a:xfrm>
            </p:grpSpPr>
            <p:sp>
              <p:nvSpPr>
                <p:cNvPr id="61" name="Flowchart: Data 10"/>
                <p:cNvSpPr/>
                <p:nvPr/>
              </p:nvSpPr>
              <p:spPr>
                <a:xfrm>
                  <a:off x="621569" y="2926603"/>
                  <a:ext cx="1395564" cy="59844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a:t>
                  </a:r>
                  <a:endParaRPr lang="en-US" dirty="0"/>
                </a:p>
              </p:txBody>
            </p:sp>
            <p:sp>
              <p:nvSpPr>
                <p:cNvPr id="63" name="Flowchart: Data 11"/>
                <p:cNvSpPr/>
                <p:nvPr/>
              </p:nvSpPr>
              <p:spPr>
                <a:xfrm>
                  <a:off x="1868232" y="2912077"/>
                  <a:ext cx="1398320" cy="58484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Control</a:t>
                  </a:r>
                  <a:endParaRPr lang="en-US" sz="1600" dirty="0"/>
                </a:p>
              </p:txBody>
            </p:sp>
            <p:sp>
              <p:nvSpPr>
                <p:cNvPr id="64" name="TextBox 63"/>
                <p:cNvSpPr txBox="1"/>
                <p:nvPr/>
              </p:nvSpPr>
              <p:spPr>
                <a:xfrm>
                  <a:off x="1093505" y="2342746"/>
                  <a:ext cx="1295739" cy="369332"/>
                </a:xfrm>
                <a:prstGeom prst="rect">
                  <a:avLst/>
                </a:prstGeom>
                <a:noFill/>
              </p:spPr>
              <p:txBody>
                <a:bodyPr wrap="none" rtlCol="0">
                  <a:spAutoFit/>
                </a:bodyPr>
                <a:lstStyle/>
                <a:p>
                  <a:r>
                    <a:rPr lang="en-US" dirty="0" smtClean="0"/>
                    <a:t>Input folder</a:t>
                  </a:r>
                </a:p>
              </p:txBody>
            </p:sp>
          </p:grpSp>
        </p:grpSp>
        <p:sp>
          <p:nvSpPr>
            <p:cNvPr id="80" name="Flowchart: Data 10"/>
            <p:cNvSpPr/>
            <p:nvPr/>
          </p:nvSpPr>
          <p:spPr>
            <a:xfrm>
              <a:off x="290761" y="3665226"/>
              <a:ext cx="1395563" cy="598442"/>
            </a:xfrm>
            <a:prstGeom prst="flowChartInputOutput">
              <a:avLst/>
            </a:prstGeom>
            <a:solidFill>
              <a:srgbClr val="6FBA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a:t>
              </a:r>
              <a:endParaRPr lang="en-US" dirty="0"/>
            </a:p>
          </p:txBody>
        </p:sp>
        <p:sp>
          <p:nvSpPr>
            <p:cNvPr id="81" name="Flowchart: Data 11"/>
            <p:cNvSpPr/>
            <p:nvPr/>
          </p:nvSpPr>
          <p:spPr>
            <a:xfrm>
              <a:off x="1521009" y="3681225"/>
              <a:ext cx="1398320" cy="584847"/>
            </a:xfrm>
            <a:prstGeom prst="flowChartInputOutput">
              <a:avLst/>
            </a:prstGeom>
            <a:solidFill>
              <a:srgbClr val="6FBAFF">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Control</a:t>
              </a:r>
              <a:endParaRPr lang="en-US" sz="1600" dirty="0"/>
            </a:p>
          </p:txBody>
        </p:sp>
      </p:grpSp>
    </p:spTree>
    <p:extLst>
      <p:ext uri="{BB962C8B-B14F-4D97-AF65-F5344CB8AC3E}">
        <p14:creationId xmlns:p14="http://schemas.microsoft.com/office/powerpoint/2010/main" val="1596432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43" y="204716"/>
            <a:ext cx="2505501" cy="1325563"/>
          </a:xfrm>
        </p:spPr>
        <p:txBody>
          <a:bodyPr>
            <a:normAutofit/>
          </a:bodyPr>
          <a:lstStyle/>
          <a:p>
            <a:r>
              <a:rPr lang="en-US" b="1" dirty="0" smtClean="0"/>
              <a:t>Which model?</a:t>
            </a:r>
            <a:endParaRPr lang="en-US" b="1" dirty="0"/>
          </a:p>
        </p:txBody>
      </p:sp>
      <p:sp>
        <p:nvSpPr>
          <p:cNvPr id="6" name="TextBox 5"/>
          <p:cNvSpPr txBox="1"/>
          <p:nvPr/>
        </p:nvSpPr>
        <p:spPr>
          <a:xfrm>
            <a:off x="634179" y="2967335"/>
            <a:ext cx="1403141" cy="923330"/>
          </a:xfrm>
          <a:prstGeom prst="rect">
            <a:avLst/>
          </a:prstGeom>
          <a:noFill/>
        </p:spPr>
        <p:txBody>
          <a:bodyPr wrap="none" rtlCol="0">
            <a:spAutoFit/>
          </a:bodyPr>
          <a:lstStyle/>
          <a:p>
            <a:r>
              <a:rPr lang="en-US" b="1" dirty="0" smtClean="0"/>
              <a:t>all marks,</a:t>
            </a:r>
          </a:p>
          <a:p>
            <a:r>
              <a:rPr lang="en-US" b="1" dirty="0"/>
              <a:t>r</a:t>
            </a:r>
            <a:r>
              <a:rPr lang="en-US" b="1" dirty="0" smtClean="0"/>
              <a:t>esampled</a:t>
            </a:r>
          </a:p>
          <a:p>
            <a:r>
              <a:rPr lang="en-US" b="1" dirty="0"/>
              <a:t>t</a:t>
            </a:r>
            <a:r>
              <a:rPr lang="en-US" b="1" dirty="0" smtClean="0"/>
              <a:t>raining data</a:t>
            </a:r>
            <a:endParaRPr lang="en-US"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145" y="204716"/>
            <a:ext cx="7440056" cy="6653284"/>
          </a:xfrm>
          <a:prstGeom prst="rect">
            <a:avLst/>
          </a:prstGeom>
        </p:spPr>
      </p:pic>
    </p:spTree>
    <p:extLst>
      <p:ext uri="{BB962C8B-B14F-4D97-AF65-F5344CB8AC3E}">
        <p14:creationId xmlns:p14="http://schemas.microsoft.com/office/powerpoint/2010/main" val="1070566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533399" y="170343"/>
            <a:ext cx="11295743" cy="1143000"/>
          </a:xfrm>
        </p:spPr>
        <p:txBody>
          <a:bodyPr>
            <a:noAutofit/>
          </a:bodyPr>
          <a:lstStyle/>
          <a:p>
            <a:pPr algn="ctr" eaLnBrk="1" hangingPunct="1"/>
            <a:r>
              <a:rPr lang="en-US" sz="4000" b="1" dirty="0"/>
              <a:t>M</a:t>
            </a:r>
            <a:r>
              <a:rPr lang="en-US" sz="4000" b="1" dirty="0" smtClean="0"/>
              <a:t>onoallelic expression (MAE) </a:t>
            </a:r>
            <a:r>
              <a:rPr lang="en-US" sz="4000" b="1" dirty="0"/>
              <a:t>– </a:t>
            </a:r>
            <a:r>
              <a:rPr lang="en-US" sz="4000" b="1" dirty="0" smtClean="0"/>
              <a:t/>
            </a:r>
            <a:br>
              <a:rPr lang="en-US" sz="4000" b="1" dirty="0" smtClean="0"/>
            </a:br>
            <a:r>
              <a:rPr lang="en-US" sz="4000" b="1" dirty="0" smtClean="0"/>
              <a:t>“</a:t>
            </a:r>
            <a:r>
              <a:rPr lang="en-US" sz="4000" b="1" dirty="0"/>
              <a:t>autosomal analog of X chromosome inactivation”</a:t>
            </a:r>
          </a:p>
        </p:txBody>
      </p:sp>
      <p:sp>
        <p:nvSpPr>
          <p:cNvPr id="31" name="TextBox 30"/>
          <p:cNvSpPr txBox="1"/>
          <p:nvPr/>
        </p:nvSpPr>
        <p:spPr>
          <a:xfrm>
            <a:off x="10204603" y="6562300"/>
            <a:ext cx="2163860" cy="339316"/>
          </a:xfrm>
          <a:prstGeom prst="rect">
            <a:avLst/>
          </a:prstGeom>
          <a:noFill/>
        </p:spPr>
        <p:txBody>
          <a:bodyPr wrap="square" rtlCol="0">
            <a:spAutoFit/>
          </a:bodyPr>
          <a:lstStyle/>
          <a:p>
            <a:r>
              <a:rPr lang="en-US" sz="1600" dirty="0"/>
              <a:t>Gimelbrant et al. 2007</a:t>
            </a:r>
          </a:p>
        </p:txBody>
      </p:sp>
      <p:grpSp>
        <p:nvGrpSpPr>
          <p:cNvPr id="32" name="Group 31"/>
          <p:cNvGrpSpPr/>
          <p:nvPr/>
        </p:nvGrpSpPr>
        <p:grpSpPr>
          <a:xfrm>
            <a:off x="7276039" y="3943838"/>
            <a:ext cx="2928564" cy="2460468"/>
            <a:chOff x="4619297" y="2002221"/>
            <a:chExt cx="4114800" cy="3941379"/>
          </a:xfrm>
        </p:grpSpPr>
        <p:sp>
          <p:nvSpPr>
            <p:cNvPr id="33" name="Freeform 32"/>
            <p:cNvSpPr/>
            <p:nvPr/>
          </p:nvSpPr>
          <p:spPr>
            <a:xfrm>
              <a:off x="4619297" y="2002221"/>
              <a:ext cx="4114800" cy="3941379"/>
            </a:xfrm>
            <a:custGeom>
              <a:avLst/>
              <a:gdLst>
                <a:gd name="connsiteX0" fmla="*/ 851337 w 4114800"/>
                <a:gd name="connsiteY0" fmla="*/ 157655 h 3941379"/>
                <a:gd name="connsiteX1" fmla="*/ 851337 w 4114800"/>
                <a:gd name="connsiteY1" fmla="*/ 157655 h 3941379"/>
                <a:gd name="connsiteX2" fmla="*/ 1040524 w 4114800"/>
                <a:gd name="connsiteY2" fmla="*/ 220717 h 3941379"/>
                <a:gd name="connsiteX3" fmla="*/ 1087820 w 4114800"/>
                <a:gd name="connsiteY3" fmla="*/ 236482 h 3941379"/>
                <a:gd name="connsiteX4" fmla="*/ 1166648 w 4114800"/>
                <a:gd name="connsiteY4" fmla="*/ 252248 h 3941379"/>
                <a:gd name="connsiteX5" fmla="*/ 1229710 w 4114800"/>
                <a:gd name="connsiteY5" fmla="*/ 283779 h 3941379"/>
                <a:gd name="connsiteX6" fmla="*/ 1576551 w 4114800"/>
                <a:gd name="connsiteY6" fmla="*/ 283779 h 3941379"/>
                <a:gd name="connsiteX7" fmla="*/ 1686910 w 4114800"/>
                <a:gd name="connsiteY7" fmla="*/ 252248 h 3941379"/>
                <a:gd name="connsiteX8" fmla="*/ 1749972 w 4114800"/>
                <a:gd name="connsiteY8" fmla="*/ 220717 h 3941379"/>
                <a:gd name="connsiteX9" fmla="*/ 1891862 w 4114800"/>
                <a:gd name="connsiteY9" fmla="*/ 189186 h 3941379"/>
                <a:gd name="connsiteX10" fmla="*/ 1939158 w 4114800"/>
                <a:gd name="connsiteY10" fmla="*/ 173420 h 3941379"/>
                <a:gd name="connsiteX11" fmla="*/ 2002220 w 4114800"/>
                <a:gd name="connsiteY11" fmla="*/ 157655 h 3941379"/>
                <a:gd name="connsiteX12" fmla="*/ 2049517 w 4114800"/>
                <a:gd name="connsiteY12" fmla="*/ 141889 h 3941379"/>
                <a:gd name="connsiteX13" fmla="*/ 2128344 w 4114800"/>
                <a:gd name="connsiteY13" fmla="*/ 126124 h 3941379"/>
                <a:gd name="connsiteX14" fmla="*/ 2207172 w 4114800"/>
                <a:gd name="connsiteY14" fmla="*/ 94593 h 3941379"/>
                <a:gd name="connsiteX15" fmla="*/ 2286000 w 4114800"/>
                <a:gd name="connsiteY15" fmla="*/ 78827 h 3941379"/>
                <a:gd name="connsiteX16" fmla="*/ 2333296 w 4114800"/>
                <a:gd name="connsiteY16" fmla="*/ 63062 h 3941379"/>
                <a:gd name="connsiteX17" fmla="*/ 2380593 w 4114800"/>
                <a:gd name="connsiteY17" fmla="*/ 31531 h 3941379"/>
                <a:gd name="connsiteX18" fmla="*/ 2554013 w 4114800"/>
                <a:gd name="connsiteY18" fmla="*/ 0 h 3941379"/>
                <a:gd name="connsiteX19" fmla="*/ 3042744 w 4114800"/>
                <a:gd name="connsiteY19" fmla="*/ 15765 h 3941379"/>
                <a:gd name="connsiteX20" fmla="*/ 3137337 w 4114800"/>
                <a:gd name="connsiteY20" fmla="*/ 47296 h 3941379"/>
                <a:gd name="connsiteX21" fmla="*/ 3263462 w 4114800"/>
                <a:gd name="connsiteY21" fmla="*/ 110358 h 3941379"/>
                <a:gd name="connsiteX22" fmla="*/ 3326524 w 4114800"/>
                <a:gd name="connsiteY22" fmla="*/ 141889 h 3941379"/>
                <a:gd name="connsiteX23" fmla="*/ 3389586 w 4114800"/>
                <a:gd name="connsiteY23" fmla="*/ 157655 h 3941379"/>
                <a:gd name="connsiteX24" fmla="*/ 3499944 w 4114800"/>
                <a:gd name="connsiteY24" fmla="*/ 204951 h 3941379"/>
                <a:gd name="connsiteX25" fmla="*/ 3641834 w 4114800"/>
                <a:gd name="connsiteY25" fmla="*/ 236482 h 3941379"/>
                <a:gd name="connsiteX26" fmla="*/ 3689131 w 4114800"/>
                <a:gd name="connsiteY26" fmla="*/ 268013 h 3941379"/>
                <a:gd name="connsiteX27" fmla="*/ 3720662 w 4114800"/>
                <a:gd name="connsiteY27" fmla="*/ 299545 h 3941379"/>
                <a:gd name="connsiteX28" fmla="*/ 3767958 w 4114800"/>
                <a:gd name="connsiteY28" fmla="*/ 315310 h 3941379"/>
                <a:gd name="connsiteX29" fmla="*/ 3799489 w 4114800"/>
                <a:gd name="connsiteY29" fmla="*/ 362607 h 3941379"/>
                <a:gd name="connsiteX30" fmla="*/ 3846786 w 4114800"/>
                <a:gd name="connsiteY30" fmla="*/ 409903 h 3941379"/>
                <a:gd name="connsiteX31" fmla="*/ 3925613 w 4114800"/>
                <a:gd name="connsiteY31" fmla="*/ 520262 h 3941379"/>
                <a:gd name="connsiteX32" fmla="*/ 3957144 w 4114800"/>
                <a:gd name="connsiteY32" fmla="*/ 614855 h 3941379"/>
                <a:gd name="connsiteX33" fmla="*/ 3941379 w 4114800"/>
                <a:gd name="connsiteY33" fmla="*/ 898634 h 3941379"/>
                <a:gd name="connsiteX34" fmla="*/ 3925613 w 4114800"/>
                <a:gd name="connsiteY34" fmla="*/ 945931 h 3941379"/>
                <a:gd name="connsiteX35" fmla="*/ 3909848 w 4114800"/>
                <a:gd name="connsiteY35" fmla="*/ 1008993 h 3941379"/>
                <a:gd name="connsiteX36" fmla="*/ 3925613 w 4114800"/>
                <a:gd name="connsiteY36" fmla="*/ 1166648 h 3941379"/>
                <a:gd name="connsiteX37" fmla="*/ 3957144 w 4114800"/>
                <a:gd name="connsiteY37" fmla="*/ 1213945 h 3941379"/>
                <a:gd name="connsiteX38" fmla="*/ 3988675 w 4114800"/>
                <a:gd name="connsiteY38" fmla="*/ 1324303 h 3941379"/>
                <a:gd name="connsiteX39" fmla="*/ 4020206 w 4114800"/>
                <a:gd name="connsiteY39" fmla="*/ 1371600 h 3941379"/>
                <a:gd name="connsiteX40" fmla="*/ 4067503 w 4114800"/>
                <a:gd name="connsiteY40" fmla="*/ 1513489 h 3941379"/>
                <a:gd name="connsiteX41" fmla="*/ 4083269 w 4114800"/>
                <a:gd name="connsiteY41" fmla="*/ 1592317 h 3941379"/>
                <a:gd name="connsiteX42" fmla="*/ 4114800 w 4114800"/>
                <a:gd name="connsiteY42" fmla="*/ 1734207 h 3941379"/>
                <a:gd name="connsiteX43" fmla="*/ 4099034 w 4114800"/>
                <a:gd name="connsiteY43" fmla="*/ 2017986 h 3941379"/>
                <a:gd name="connsiteX44" fmla="*/ 4083269 w 4114800"/>
                <a:gd name="connsiteY44" fmla="*/ 2128345 h 3941379"/>
                <a:gd name="connsiteX45" fmla="*/ 4020206 w 4114800"/>
                <a:gd name="connsiteY45" fmla="*/ 2254469 h 3941379"/>
                <a:gd name="connsiteX46" fmla="*/ 3972910 w 4114800"/>
                <a:gd name="connsiteY46" fmla="*/ 2459420 h 3941379"/>
                <a:gd name="connsiteX47" fmla="*/ 3957144 w 4114800"/>
                <a:gd name="connsiteY47" fmla="*/ 2506717 h 3941379"/>
                <a:gd name="connsiteX48" fmla="*/ 3894082 w 4114800"/>
                <a:gd name="connsiteY48" fmla="*/ 2601310 h 3941379"/>
                <a:gd name="connsiteX49" fmla="*/ 3862551 w 4114800"/>
                <a:gd name="connsiteY49" fmla="*/ 2648607 h 3941379"/>
                <a:gd name="connsiteX50" fmla="*/ 3767958 w 4114800"/>
                <a:gd name="connsiteY50" fmla="*/ 2822027 h 3941379"/>
                <a:gd name="connsiteX51" fmla="*/ 3752193 w 4114800"/>
                <a:gd name="connsiteY51" fmla="*/ 2885089 h 3941379"/>
                <a:gd name="connsiteX52" fmla="*/ 3720662 w 4114800"/>
                <a:gd name="connsiteY52" fmla="*/ 2963917 h 3941379"/>
                <a:gd name="connsiteX53" fmla="*/ 3752193 w 4114800"/>
                <a:gd name="connsiteY53" fmla="*/ 3405351 h 3941379"/>
                <a:gd name="connsiteX54" fmla="*/ 3736427 w 4114800"/>
                <a:gd name="connsiteY54" fmla="*/ 3578772 h 3941379"/>
                <a:gd name="connsiteX55" fmla="*/ 3641834 w 4114800"/>
                <a:gd name="connsiteY55" fmla="*/ 3689131 h 3941379"/>
                <a:gd name="connsiteX56" fmla="*/ 3594537 w 4114800"/>
                <a:gd name="connsiteY56" fmla="*/ 3720662 h 3941379"/>
                <a:gd name="connsiteX57" fmla="*/ 3499944 w 4114800"/>
                <a:gd name="connsiteY57" fmla="*/ 3752193 h 3941379"/>
                <a:gd name="connsiteX58" fmla="*/ 3358055 w 4114800"/>
                <a:gd name="connsiteY58" fmla="*/ 3783724 h 3941379"/>
                <a:gd name="connsiteX59" fmla="*/ 3026979 w 4114800"/>
                <a:gd name="connsiteY59" fmla="*/ 3767958 h 3941379"/>
                <a:gd name="connsiteX60" fmla="*/ 2932386 w 4114800"/>
                <a:gd name="connsiteY60" fmla="*/ 3720662 h 3941379"/>
                <a:gd name="connsiteX61" fmla="*/ 2869324 w 4114800"/>
                <a:gd name="connsiteY61" fmla="*/ 3704896 h 3941379"/>
                <a:gd name="connsiteX62" fmla="*/ 2822027 w 4114800"/>
                <a:gd name="connsiteY62" fmla="*/ 3689131 h 3941379"/>
                <a:gd name="connsiteX63" fmla="*/ 2554013 w 4114800"/>
                <a:gd name="connsiteY63" fmla="*/ 3657600 h 3941379"/>
                <a:gd name="connsiteX64" fmla="*/ 2270234 w 4114800"/>
                <a:gd name="connsiteY64" fmla="*/ 3673365 h 3941379"/>
                <a:gd name="connsiteX65" fmla="*/ 2175641 w 4114800"/>
                <a:gd name="connsiteY65" fmla="*/ 3704896 h 3941379"/>
                <a:gd name="connsiteX66" fmla="*/ 2128344 w 4114800"/>
                <a:gd name="connsiteY66" fmla="*/ 3720662 h 3941379"/>
                <a:gd name="connsiteX67" fmla="*/ 2002220 w 4114800"/>
                <a:gd name="connsiteY67" fmla="*/ 3736427 h 3941379"/>
                <a:gd name="connsiteX68" fmla="*/ 1923393 w 4114800"/>
                <a:gd name="connsiteY68" fmla="*/ 3767958 h 3941379"/>
                <a:gd name="connsiteX69" fmla="*/ 1876096 w 4114800"/>
                <a:gd name="connsiteY69" fmla="*/ 3783724 h 3941379"/>
                <a:gd name="connsiteX70" fmla="*/ 1828800 w 4114800"/>
                <a:gd name="connsiteY70" fmla="*/ 3815255 h 3941379"/>
                <a:gd name="connsiteX71" fmla="*/ 1797269 w 4114800"/>
                <a:gd name="connsiteY71" fmla="*/ 3862551 h 3941379"/>
                <a:gd name="connsiteX72" fmla="*/ 1734206 w 4114800"/>
                <a:gd name="connsiteY72" fmla="*/ 3878317 h 3941379"/>
                <a:gd name="connsiteX73" fmla="*/ 1639613 w 4114800"/>
                <a:gd name="connsiteY73" fmla="*/ 3909848 h 3941379"/>
                <a:gd name="connsiteX74" fmla="*/ 1403131 w 4114800"/>
                <a:gd name="connsiteY74" fmla="*/ 3941379 h 3941379"/>
                <a:gd name="connsiteX75" fmla="*/ 1103586 w 4114800"/>
                <a:gd name="connsiteY75" fmla="*/ 3909848 h 3941379"/>
                <a:gd name="connsiteX76" fmla="*/ 1008993 w 4114800"/>
                <a:gd name="connsiteY76" fmla="*/ 3878317 h 3941379"/>
                <a:gd name="connsiteX77" fmla="*/ 867103 w 4114800"/>
                <a:gd name="connsiteY77" fmla="*/ 3846786 h 3941379"/>
                <a:gd name="connsiteX78" fmla="*/ 819806 w 4114800"/>
                <a:gd name="connsiteY78" fmla="*/ 3815255 h 3941379"/>
                <a:gd name="connsiteX79" fmla="*/ 756744 w 4114800"/>
                <a:gd name="connsiteY79" fmla="*/ 3799489 h 3941379"/>
                <a:gd name="connsiteX80" fmla="*/ 709448 w 4114800"/>
                <a:gd name="connsiteY80" fmla="*/ 3783724 h 3941379"/>
                <a:gd name="connsiteX81" fmla="*/ 614855 w 4114800"/>
                <a:gd name="connsiteY81" fmla="*/ 3704896 h 3941379"/>
                <a:gd name="connsiteX82" fmla="*/ 567558 w 4114800"/>
                <a:gd name="connsiteY82" fmla="*/ 3673365 h 3941379"/>
                <a:gd name="connsiteX83" fmla="*/ 504496 w 4114800"/>
                <a:gd name="connsiteY83" fmla="*/ 3594538 h 3941379"/>
                <a:gd name="connsiteX84" fmla="*/ 457200 w 4114800"/>
                <a:gd name="connsiteY84" fmla="*/ 3563007 h 3941379"/>
                <a:gd name="connsiteX85" fmla="*/ 362606 w 4114800"/>
                <a:gd name="connsiteY85" fmla="*/ 3484179 h 3941379"/>
                <a:gd name="connsiteX86" fmla="*/ 299544 w 4114800"/>
                <a:gd name="connsiteY86" fmla="*/ 3405351 h 3941379"/>
                <a:gd name="connsiteX87" fmla="*/ 283779 w 4114800"/>
                <a:gd name="connsiteY87" fmla="*/ 3358055 h 3941379"/>
                <a:gd name="connsiteX88" fmla="*/ 236482 w 4114800"/>
                <a:gd name="connsiteY88" fmla="*/ 3310758 h 3941379"/>
                <a:gd name="connsiteX89" fmla="*/ 189186 w 4114800"/>
                <a:gd name="connsiteY89" fmla="*/ 3216165 h 3941379"/>
                <a:gd name="connsiteX90" fmla="*/ 141889 w 4114800"/>
                <a:gd name="connsiteY90" fmla="*/ 3153103 h 3941379"/>
                <a:gd name="connsiteX91" fmla="*/ 126124 w 4114800"/>
                <a:gd name="connsiteY91" fmla="*/ 3105807 h 3941379"/>
                <a:gd name="connsiteX92" fmla="*/ 94593 w 4114800"/>
                <a:gd name="connsiteY92" fmla="*/ 3058510 h 3941379"/>
                <a:gd name="connsiteX93" fmla="*/ 47296 w 4114800"/>
                <a:gd name="connsiteY93" fmla="*/ 2963917 h 3941379"/>
                <a:gd name="connsiteX94" fmla="*/ 31531 w 4114800"/>
                <a:gd name="connsiteY94" fmla="*/ 2916620 h 3941379"/>
                <a:gd name="connsiteX95" fmla="*/ 15765 w 4114800"/>
                <a:gd name="connsiteY95" fmla="*/ 2837793 h 3941379"/>
                <a:gd name="connsiteX96" fmla="*/ 0 w 4114800"/>
                <a:gd name="connsiteY96" fmla="*/ 2774731 h 3941379"/>
                <a:gd name="connsiteX97" fmla="*/ 15765 w 4114800"/>
                <a:gd name="connsiteY97" fmla="*/ 2286000 h 3941379"/>
                <a:gd name="connsiteX98" fmla="*/ 31531 w 4114800"/>
                <a:gd name="connsiteY98" fmla="*/ 2222938 h 3941379"/>
                <a:gd name="connsiteX99" fmla="*/ 63062 w 4114800"/>
                <a:gd name="connsiteY99" fmla="*/ 2159876 h 3941379"/>
                <a:gd name="connsiteX100" fmla="*/ 94593 w 4114800"/>
                <a:gd name="connsiteY100" fmla="*/ 2002220 h 3941379"/>
                <a:gd name="connsiteX101" fmla="*/ 110358 w 4114800"/>
                <a:gd name="connsiteY101" fmla="*/ 1939158 h 3941379"/>
                <a:gd name="connsiteX102" fmla="*/ 189186 w 4114800"/>
                <a:gd name="connsiteY102" fmla="*/ 1813034 h 3941379"/>
                <a:gd name="connsiteX103" fmla="*/ 204951 w 4114800"/>
                <a:gd name="connsiteY103" fmla="*/ 1765738 h 3941379"/>
                <a:gd name="connsiteX104" fmla="*/ 236482 w 4114800"/>
                <a:gd name="connsiteY104" fmla="*/ 1655379 h 3941379"/>
                <a:gd name="connsiteX105" fmla="*/ 220717 w 4114800"/>
                <a:gd name="connsiteY105" fmla="*/ 1466193 h 3941379"/>
                <a:gd name="connsiteX106" fmla="*/ 204951 w 4114800"/>
                <a:gd name="connsiteY106" fmla="*/ 1418896 h 3941379"/>
                <a:gd name="connsiteX107" fmla="*/ 189186 w 4114800"/>
                <a:gd name="connsiteY107" fmla="*/ 1340069 h 3941379"/>
                <a:gd name="connsiteX108" fmla="*/ 173420 w 4114800"/>
                <a:gd name="connsiteY108" fmla="*/ 1072055 h 3941379"/>
                <a:gd name="connsiteX109" fmla="*/ 157655 w 4114800"/>
                <a:gd name="connsiteY109" fmla="*/ 1008993 h 3941379"/>
                <a:gd name="connsiteX110" fmla="*/ 126124 w 4114800"/>
                <a:gd name="connsiteY110" fmla="*/ 914400 h 3941379"/>
                <a:gd name="connsiteX111" fmla="*/ 110358 w 4114800"/>
                <a:gd name="connsiteY111" fmla="*/ 804041 h 3941379"/>
                <a:gd name="connsiteX112" fmla="*/ 141889 w 4114800"/>
                <a:gd name="connsiteY112" fmla="*/ 599089 h 3941379"/>
                <a:gd name="connsiteX113" fmla="*/ 157655 w 4114800"/>
                <a:gd name="connsiteY113" fmla="*/ 551793 h 3941379"/>
                <a:gd name="connsiteX114" fmla="*/ 204951 w 4114800"/>
                <a:gd name="connsiteY114" fmla="*/ 394138 h 3941379"/>
                <a:gd name="connsiteX115" fmla="*/ 220717 w 4114800"/>
                <a:gd name="connsiteY115" fmla="*/ 346841 h 3941379"/>
                <a:gd name="connsiteX116" fmla="*/ 268013 w 4114800"/>
                <a:gd name="connsiteY116" fmla="*/ 315310 h 3941379"/>
                <a:gd name="connsiteX117" fmla="*/ 283779 w 4114800"/>
                <a:gd name="connsiteY117" fmla="*/ 268013 h 3941379"/>
                <a:gd name="connsiteX118" fmla="*/ 378372 w 4114800"/>
                <a:gd name="connsiteY118" fmla="*/ 189186 h 3941379"/>
                <a:gd name="connsiteX119" fmla="*/ 504496 w 4114800"/>
                <a:gd name="connsiteY119" fmla="*/ 110358 h 3941379"/>
                <a:gd name="connsiteX120" fmla="*/ 551793 w 4114800"/>
                <a:gd name="connsiteY120" fmla="*/ 94593 h 3941379"/>
                <a:gd name="connsiteX121" fmla="*/ 630620 w 4114800"/>
                <a:gd name="connsiteY121" fmla="*/ 110358 h 3941379"/>
                <a:gd name="connsiteX122" fmla="*/ 725213 w 4114800"/>
                <a:gd name="connsiteY122" fmla="*/ 141889 h 3941379"/>
                <a:gd name="connsiteX123" fmla="*/ 851337 w 4114800"/>
                <a:gd name="connsiteY123" fmla="*/ 157655 h 394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114800" h="3941379">
                  <a:moveTo>
                    <a:pt x="851337" y="157655"/>
                  </a:moveTo>
                  <a:lnTo>
                    <a:pt x="851337" y="157655"/>
                  </a:lnTo>
                  <a:lnTo>
                    <a:pt x="1040524" y="220717"/>
                  </a:lnTo>
                  <a:cubicBezTo>
                    <a:pt x="1056289" y="225972"/>
                    <a:pt x="1071525" y="233223"/>
                    <a:pt x="1087820" y="236482"/>
                  </a:cubicBezTo>
                  <a:lnTo>
                    <a:pt x="1166648" y="252248"/>
                  </a:lnTo>
                  <a:cubicBezTo>
                    <a:pt x="1187669" y="262758"/>
                    <a:pt x="1208108" y="274521"/>
                    <a:pt x="1229710" y="283779"/>
                  </a:cubicBezTo>
                  <a:cubicBezTo>
                    <a:pt x="1343730" y="332645"/>
                    <a:pt x="1429669" y="291510"/>
                    <a:pt x="1576551" y="283779"/>
                  </a:cubicBezTo>
                  <a:cubicBezTo>
                    <a:pt x="1608544" y="275780"/>
                    <a:pt x="1655251" y="265816"/>
                    <a:pt x="1686910" y="252248"/>
                  </a:cubicBezTo>
                  <a:cubicBezTo>
                    <a:pt x="1708512" y="242990"/>
                    <a:pt x="1727967" y="228969"/>
                    <a:pt x="1749972" y="220717"/>
                  </a:cubicBezTo>
                  <a:cubicBezTo>
                    <a:pt x="1782350" y="208575"/>
                    <a:pt x="1861883" y="196681"/>
                    <a:pt x="1891862" y="189186"/>
                  </a:cubicBezTo>
                  <a:cubicBezTo>
                    <a:pt x="1907984" y="185155"/>
                    <a:pt x="1923179" y="177985"/>
                    <a:pt x="1939158" y="173420"/>
                  </a:cubicBezTo>
                  <a:cubicBezTo>
                    <a:pt x="1959992" y="167467"/>
                    <a:pt x="1981386" y="163608"/>
                    <a:pt x="2002220" y="157655"/>
                  </a:cubicBezTo>
                  <a:cubicBezTo>
                    <a:pt x="2018199" y="153090"/>
                    <a:pt x="2033395" y="145920"/>
                    <a:pt x="2049517" y="141889"/>
                  </a:cubicBezTo>
                  <a:cubicBezTo>
                    <a:pt x="2075513" y="135390"/>
                    <a:pt x="2102068" y="131379"/>
                    <a:pt x="2128344" y="126124"/>
                  </a:cubicBezTo>
                  <a:cubicBezTo>
                    <a:pt x="2154620" y="115614"/>
                    <a:pt x="2180065" y="102725"/>
                    <a:pt x="2207172" y="94593"/>
                  </a:cubicBezTo>
                  <a:cubicBezTo>
                    <a:pt x="2232838" y="86893"/>
                    <a:pt x="2260004" y="85326"/>
                    <a:pt x="2286000" y="78827"/>
                  </a:cubicBezTo>
                  <a:cubicBezTo>
                    <a:pt x="2302122" y="74797"/>
                    <a:pt x="2317531" y="68317"/>
                    <a:pt x="2333296" y="63062"/>
                  </a:cubicBezTo>
                  <a:cubicBezTo>
                    <a:pt x="2349062" y="52552"/>
                    <a:pt x="2363646" y="40005"/>
                    <a:pt x="2380593" y="31531"/>
                  </a:cubicBezTo>
                  <a:cubicBezTo>
                    <a:pt x="2429202" y="7226"/>
                    <a:pt x="2510528" y="5435"/>
                    <a:pt x="2554013" y="0"/>
                  </a:cubicBezTo>
                  <a:cubicBezTo>
                    <a:pt x="2716923" y="5255"/>
                    <a:pt x="2880282" y="2593"/>
                    <a:pt x="3042744" y="15765"/>
                  </a:cubicBezTo>
                  <a:cubicBezTo>
                    <a:pt x="3075872" y="18451"/>
                    <a:pt x="3137337" y="47296"/>
                    <a:pt x="3137337" y="47296"/>
                  </a:cubicBezTo>
                  <a:cubicBezTo>
                    <a:pt x="3221093" y="103133"/>
                    <a:pt x="3147756" y="58933"/>
                    <a:pt x="3263462" y="110358"/>
                  </a:cubicBezTo>
                  <a:cubicBezTo>
                    <a:pt x="3284938" y="119903"/>
                    <a:pt x="3304519" y="133637"/>
                    <a:pt x="3326524" y="141889"/>
                  </a:cubicBezTo>
                  <a:cubicBezTo>
                    <a:pt x="3346812" y="149497"/>
                    <a:pt x="3369298" y="150047"/>
                    <a:pt x="3389586" y="157655"/>
                  </a:cubicBezTo>
                  <a:cubicBezTo>
                    <a:pt x="3459695" y="183946"/>
                    <a:pt x="3435879" y="190714"/>
                    <a:pt x="3499944" y="204951"/>
                  </a:cubicBezTo>
                  <a:cubicBezTo>
                    <a:pt x="3666425" y="241947"/>
                    <a:pt x="3535360" y="200992"/>
                    <a:pt x="3641834" y="236482"/>
                  </a:cubicBezTo>
                  <a:cubicBezTo>
                    <a:pt x="3657600" y="246992"/>
                    <a:pt x="3674335" y="256176"/>
                    <a:pt x="3689131" y="268013"/>
                  </a:cubicBezTo>
                  <a:cubicBezTo>
                    <a:pt x="3700738" y="277299"/>
                    <a:pt x="3707916" y="291897"/>
                    <a:pt x="3720662" y="299545"/>
                  </a:cubicBezTo>
                  <a:cubicBezTo>
                    <a:pt x="3734912" y="308095"/>
                    <a:pt x="3752193" y="310055"/>
                    <a:pt x="3767958" y="315310"/>
                  </a:cubicBezTo>
                  <a:cubicBezTo>
                    <a:pt x="3778468" y="331076"/>
                    <a:pt x="3787359" y="348051"/>
                    <a:pt x="3799489" y="362607"/>
                  </a:cubicBezTo>
                  <a:cubicBezTo>
                    <a:pt x="3813762" y="379735"/>
                    <a:pt x="3832276" y="392975"/>
                    <a:pt x="3846786" y="409903"/>
                  </a:cubicBezTo>
                  <a:cubicBezTo>
                    <a:pt x="3852161" y="416174"/>
                    <a:pt x="3917935" y="502986"/>
                    <a:pt x="3925613" y="520262"/>
                  </a:cubicBezTo>
                  <a:cubicBezTo>
                    <a:pt x="3939112" y="550634"/>
                    <a:pt x="3957144" y="614855"/>
                    <a:pt x="3957144" y="614855"/>
                  </a:cubicBezTo>
                  <a:cubicBezTo>
                    <a:pt x="3951889" y="709448"/>
                    <a:pt x="3950361" y="804322"/>
                    <a:pt x="3941379" y="898634"/>
                  </a:cubicBezTo>
                  <a:cubicBezTo>
                    <a:pt x="3939803" y="915178"/>
                    <a:pt x="3930178" y="929952"/>
                    <a:pt x="3925613" y="945931"/>
                  </a:cubicBezTo>
                  <a:cubicBezTo>
                    <a:pt x="3919660" y="966765"/>
                    <a:pt x="3915103" y="987972"/>
                    <a:pt x="3909848" y="1008993"/>
                  </a:cubicBezTo>
                  <a:cubicBezTo>
                    <a:pt x="3915103" y="1061545"/>
                    <a:pt x="3913737" y="1115187"/>
                    <a:pt x="3925613" y="1166648"/>
                  </a:cubicBezTo>
                  <a:cubicBezTo>
                    <a:pt x="3929874" y="1185111"/>
                    <a:pt x="3948670" y="1196998"/>
                    <a:pt x="3957144" y="1213945"/>
                  </a:cubicBezTo>
                  <a:cubicBezTo>
                    <a:pt x="3987829" y="1275315"/>
                    <a:pt x="3958361" y="1253570"/>
                    <a:pt x="3988675" y="1324303"/>
                  </a:cubicBezTo>
                  <a:cubicBezTo>
                    <a:pt x="3996139" y="1341719"/>
                    <a:pt x="4009696" y="1355834"/>
                    <a:pt x="4020206" y="1371600"/>
                  </a:cubicBezTo>
                  <a:cubicBezTo>
                    <a:pt x="4065390" y="1597511"/>
                    <a:pt x="4002230" y="1317671"/>
                    <a:pt x="4067503" y="1513489"/>
                  </a:cubicBezTo>
                  <a:cubicBezTo>
                    <a:pt x="4075977" y="1538910"/>
                    <a:pt x="4076770" y="1566321"/>
                    <a:pt x="4083269" y="1592317"/>
                  </a:cubicBezTo>
                  <a:cubicBezTo>
                    <a:pt x="4122079" y="1747558"/>
                    <a:pt x="4071417" y="1473915"/>
                    <a:pt x="4114800" y="1734207"/>
                  </a:cubicBezTo>
                  <a:cubicBezTo>
                    <a:pt x="4109545" y="1828800"/>
                    <a:pt x="4106589" y="1923549"/>
                    <a:pt x="4099034" y="2017986"/>
                  </a:cubicBezTo>
                  <a:cubicBezTo>
                    <a:pt x="4096071" y="2055027"/>
                    <a:pt x="4095020" y="2093092"/>
                    <a:pt x="4083269" y="2128345"/>
                  </a:cubicBezTo>
                  <a:cubicBezTo>
                    <a:pt x="4068405" y="2172937"/>
                    <a:pt x="4020206" y="2254469"/>
                    <a:pt x="4020206" y="2254469"/>
                  </a:cubicBezTo>
                  <a:cubicBezTo>
                    <a:pt x="4007700" y="2317001"/>
                    <a:pt x="3991926" y="2402374"/>
                    <a:pt x="3972910" y="2459420"/>
                  </a:cubicBezTo>
                  <a:cubicBezTo>
                    <a:pt x="3967655" y="2475186"/>
                    <a:pt x="3965215" y="2492190"/>
                    <a:pt x="3957144" y="2506717"/>
                  </a:cubicBezTo>
                  <a:cubicBezTo>
                    <a:pt x="3938740" y="2539844"/>
                    <a:pt x="3915103" y="2569779"/>
                    <a:pt x="3894082" y="2601310"/>
                  </a:cubicBezTo>
                  <a:cubicBezTo>
                    <a:pt x="3883572" y="2617076"/>
                    <a:pt x="3871025" y="2631659"/>
                    <a:pt x="3862551" y="2648607"/>
                  </a:cubicBezTo>
                  <a:cubicBezTo>
                    <a:pt x="3791015" y="2791678"/>
                    <a:pt x="3825562" y="2735622"/>
                    <a:pt x="3767958" y="2822027"/>
                  </a:cubicBezTo>
                  <a:cubicBezTo>
                    <a:pt x="3762703" y="2843048"/>
                    <a:pt x="3759045" y="2864533"/>
                    <a:pt x="3752193" y="2885089"/>
                  </a:cubicBezTo>
                  <a:cubicBezTo>
                    <a:pt x="3743244" y="2911937"/>
                    <a:pt x="3721605" y="2935633"/>
                    <a:pt x="3720662" y="2963917"/>
                  </a:cubicBezTo>
                  <a:cubicBezTo>
                    <a:pt x="3709708" y="3292515"/>
                    <a:pt x="3698307" y="3243701"/>
                    <a:pt x="3752193" y="3405351"/>
                  </a:cubicBezTo>
                  <a:cubicBezTo>
                    <a:pt x="3746938" y="3463158"/>
                    <a:pt x="3747811" y="3521854"/>
                    <a:pt x="3736427" y="3578772"/>
                  </a:cubicBezTo>
                  <a:cubicBezTo>
                    <a:pt x="3724053" y="3640644"/>
                    <a:pt x="3689142" y="3655340"/>
                    <a:pt x="3641834" y="3689131"/>
                  </a:cubicBezTo>
                  <a:cubicBezTo>
                    <a:pt x="3626415" y="3700144"/>
                    <a:pt x="3611852" y="3712967"/>
                    <a:pt x="3594537" y="3720662"/>
                  </a:cubicBezTo>
                  <a:cubicBezTo>
                    <a:pt x="3564165" y="3734161"/>
                    <a:pt x="3531475" y="3741683"/>
                    <a:pt x="3499944" y="3752193"/>
                  </a:cubicBezTo>
                  <a:cubicBezTo>
                    <a:pt x="3422325" y="3778066"/>
                    <a:pt x="3469036" y="3765227"/>
                    <a:pt x="3358055" y="3783724"/>
                  </a:cubicBezTo>
                  <a:cubicBezTo>
                    <a:pt x="3247696" y="3778469"/>
                    <a:pt x="3137081" y="3777133"/>
                    <a:pt x="3026979" y="3767958"/>
                  </a:cubicBezTo>
                  <a:cubicBezTo>
                    <a:pt x="2971998" y="3763376"/>
                    <a:pt x="2981776" y="3741829"/>
                    <a:pt x="2932386" y="3720662"/>
                  </a:cubicBezTo>
                  <a:cubicBezTo>
                    <a:pt x="2912470" y="3712127"/>
                    <a:pt x="2890158" y="3710849"/>
                    <a:pt x="2869324" y="3704896"/>
                  </a:cubicBezTo>
                  <a:cubicBezTo>
                    <a:pt x="2853345" y="3700331"/>
                    <a:pt x="2838250" y="3692736"/>
                    <a:pt x="2822027" y="3689131"/>
                  </a:cubicBezTo>
                  <a:cubicBezTo>
                    <a:pt x="2734414" y="3669661"/>
                    <a:pt x="2642627" y="3665656"/>
                    <a:pt x="2554013" y="3657600"/>
                  </a:cubicBezTo>
                  <a:cubicBezTo>
                    <a:pt x="2459420" y="3662855"/>
                    <a:pt x="2364241" y="3661614"/>
                    <a:pt x="2270234" y="3673365"/>
                  </a:cubicBezTo>
                  <a:cubicBezTo>
                    <a:pt x="2237254" y="3677487"/>
                    <a:pt x="2207172" y="3694386"/>
                    <a:pt x="2175641" y="3704896"/>
                  </a:cubicBezTo>
                  <a:cubicBezTo>
                    <a:pt x="2159875" y="3710151"/>
                    <a:pt x="2144834" y="3718601"/>
                    <a:pt x="2128344" y="3720662"/>
                  </a:cubicBezTo>
                  <a:lnTo>
                    <a:pt x="2002220" y="3736427"/>
                  </a:lnTo>
                  <a:cubicBezTo>
                    <a:pt x="1975944" y="3746937"/>
                    <a:pt x="1949891" y="3758021"/>
                    <a:pt x="1923393" y="3767958"/>
                  </a:cubicBezTo>
                  <a:cubicBezTo>
                    <a:pt x="1907833" y="3773793"/>
                    <a:pt x="1890960" y="3776292"/>
                    <a:pt x="1876096" y="3783724"/>
                  </a:cubicBezTo>
                  <a:cubicBezTo>
                    <a:pt x="1859149" y="3792198"/>
                    <a:pt x="1844565" y="3804745"/>
                    <a:pt x="1828800" y="3815255"/>
                  </a:cubicBezTo>
                  <a:cubicBezTo>
                    <a:pt x="1818290" y="3831020"/>
                    <a:pt x="1813034" y="3852041"/>
                    <a:pt x="1797269" y="3862551"/>
                  </a:cubicBezTo>
                  <a:cubicBezTo>
                    <a:pt x="1779240" y="3874570"/>
                    <a:pt x="1754960" y="3872091"/>
                    <a:pt x="1734206" y="3878317"/>
                  </a:cubicBezTo>
                  <a:cubicBezTo>
                    <a:pt x="1702371" y="3887868"/>
                    <a:pt x="1672397" y="3904384"/>
                    <a:pt x="1639613" y="3909848"/>
                  </a:cubicBezTo>
                  <a:cubicBezTo>
                    <a:pt x="1498080" y="3933436"/>
                    <a:pt x="1576790" y="3922083"/>
                    <a:pt x="1403131" y="3941379"/>
                  </a:cubicBezTo>
                  <a:cubicBezTo>
                    <a:pt x="1352594" y="3937167"/>
                    <a:pt x="1173427" y="3925965"/>
                    <a:pt x="1103586" y="3909848"/>
                  </a:cubicBezTo>
                  <a:cubicBezTo>
                    <a:pt x="1071201" y="3902374"/>
                    <a:pt x="1041584" y="3884835"/>
                    <a:pt x="1008993" y="3878317"/>
                  </a:cubicBezTo>
                  <a:cubicBezTo>
                    <a:pt x="908918" y="3858302"/>
                    <a:pt x="956161" y="3869050"/>
                    <a:pt x="867103" y="3846786"/>
                  </a:cubicBezTo>
                  <a:cubicBezTo>
                    <a:pt x="851337" y="3836276"/>
                    <a:pt x="837222" y="3822719"/>
                    <a:pt x="819806" y="3815255"/>
                  </a:cubicBezTo>
                  <a:cubicBezTo>
                    <a:pt x="799890" y="3806720"/>
                    <a:pt x="777578" y="3805442"/>
                    <a:pt x="756744" y="3799489"/>
                  </a:cubicBezTo>
                  <a:cubicBezTo>
                    <a:pt x="740765" y="3794924"/>
                    <a:pt x="725213" y="3788979"/>
                    <a:pt x="709448" y="3783724"/>
                  </a:cubicBezTo>
                  <a:cubicBezTo>
                    <a:pt x="592018" y="3705438"/>
                    <a:pt x="736244" y="3806054"/>
                    <a:pt x="614855" y="3704896"/>
                  </a:cubicBezTo>
                  <a:cubicBezTo>
                    <a:pt x="600299" y="3692766"/>
                    <a:pt x="580956" y="3686763"/>
                    <a:pt x="567558" y="3673365"/>
                  </a:cubicBezTo>
                  <a:cubicBezTo>
                    <a:pt x="543764" y="3649571"/>
                    <a:pt x="528290" y="3618332"/>
                    <a:pt x="504496" y="3594538"/>
                  </a:cubicBezTo>
                  <a:cubicBezTo>
                    <a:pt x="491098" y="3581140"/>
                    <a:pt x="471756" y="3575137"/>
                    <a:pt x="457200" y="3563007"/>
                  </a:cubicBezTo>
                  <a:cubicBezTo>
                    <a:pt x="335816" y="3461853"/>
                    <a:pt x="480030" y="3562461"/>
                    <a:pt x="362606" y="3484179"/>
                  </a:cubicBezTo>
                  <a:cubicBezTo>
                    <a:pt x="322981" y="3365299"/>
                    <a:pt x="381042" y="3507222"/>
                    <a:pt x="299544" y="3405351"/>
                  </a:cubicBezTo>
                  <a:cubicBezTo>
                    <a:pt x="289163" y="3392374"/>
                    <a:pt x="292997" y="3371882"/>
                    <a:pt x="283779" y="3358055"/>
                  </a:cubicBezTo>
                  <a:cubicBezTo>
                    <a:pt x="271411" y="3339504"/>
                    <a:pt x="252248" y="3326524"/>
                    <a:pt x="236482" y="3310758"/>
                  </a:cubicBezTo>
                  <a:cubicBezTo>
                    <a:pt x="220717" y="3279227"/>
                    <a:pt x="207323" y="3246394"/>
                    <a:pt x="189186" y="3216165"/>
                  </a:cubicBezTo>
                  <a:cubicBezTo>
                    <a:pt x="175667" y="3193634"/>
                    <a:pt x="154926" y="3175917"/>
                    <a:pt x="141889" y="3153103"/>
                  </a:cubicBezTo>
                  <a:cubicBezTo>
                    <a:pt x="133644" y="3138674"/>
                    <a:pt x="133556" y="3120671"/>
                    <a:pt x="126124" y="3105807"/>
                  </a:cubicBezTo>
                  <a:cubicBezTo>
                    <a:pt x="117650" y="3088859"/>
                    <a:pt x="103067" y="3075458"/>
                    <a:pt x="94593" y="3058510"/>
                  </a:cubicBezTo>
                  <a:cubicBezTo>
                    <a:pt x="29323" y="2927971"/>
                    <a:pt x="137655" y="3099454"/>
                    <a:pt x="47296" y="2963917"/>
                  </a:cubicBezTo>
                  <a:cubicBezTo>
                    <a:pt x="42041" y="2948151"/>
                    <a:pt x="35562" y="2932742"/>
                    <a:pt x="31531" y="2916620"/>
                  </a:cubicBezTo>
                  <a:cubicBezTo>
                    <a:pt x="25032" y="2890624"/>
                    <a:pt x="21578" y="2863951"/>
                    <a:pt x="15765" y="2837793"/>
                  </a:cubicBezTo>
                  <a:cubicBezTo>
                    <a:pt x="11065" y="2816641"/>
                    <a:pt x="5255" y="2795752"/>
                    <a:pt x="0" y="2774731"/>
                  </a:cubicBezTo>
                  <a:cubicBezTo>
                    <a:pt x="5255" y="2611821"/>
                    <a:pt x="6466" y="2448730"/>
                    <a:pt x="15765" y="2286000"/>
                  </a:cubicBezTo>
                  <a:cubicBezTo>
                    <a:pt x="17001" y="2264368"/>
                    <a:pt x="23923" y="2243226"/>
                    <a:pt x="31531" y="2222938"/>
                  </a:cubicBezTo>
                  <a:cubicBezTo>
                    <a:pt x="39783" y="2200933"/>
                    <a:pt x="52552" y="2180897"/>
                    <a:pt x="63062" y="2159876"/>
                  </a:cubicBezTo>
                  <a:cubicBezTo>
                    <a:pt x="89968" y="1971528"/>
                    <a:pt x="63144" y="2112290"/>
                    <a:pt x="94593" y="2002220"/>
                  </a:cubicBezTo>
                  <a:cubicBezTo>
                    <a:pt x="100546" y="1981386"/>
                    <a:pt x="102750" y="1959446"/>
                    <a:pt x="110358" y="1939158"/>
                  </a:cubicBezTo>
                  <a:cubicBezTo>
                    <a:pt x="131999" y="1881449"/>
                    <a:pt x="151984" y="1862637"/>
                    <a:pt x="189186" y="1813034"/>
                  </a:cubicBezTo>
                  <a:cubicBezTo>
                    <a:pt x="194441" y="1797269"/>
                    <a:pt x="200386" y="1781717"/>
                    <a:pt x="204951" y="1765738"/>
                  </a:cubicBezTo>
                  <a:cubicBezTo>
                    <a:pt x="244546" y="1627158"/>
                    <a:pt x="198681" y="1768787"/>
                    <a:pt x="236482" y="1655379"/>
                  </a:cubicBezTo>
                  <a:cubicBezTo>
                    <a:pt x="231227" y="1592317"/>
                    <a:pt x="229080" y="1528918"/>
                    <a:pt x="220717" y="1466193"/>
                  </a:cubicBezTo>
                  <a:cubicBezTo>
                    <a:pt x="218521" y="1449720"/>
                    <a:pt x="208982" y="1435018"/>
                    <a:pt x="204951" y="1418896"/>
                  </a:cubicBezTo>
                  <a:cubicBezTo>
                    <a:pt x="198452" y="1392900"/>
                    <a:pt x="194441" y="1366345"/>
                    <a:pt x="189186" y="1340069"/>
                  </a:cubicBezTo>
                  <a:cubicBezTo>
                    <a:pt x="183931" y="1250731"/>
                    <a:pt x="181905" y="1161144"/>
                    <a:pt x="173420" y="1072055"/>
                  </a:cubicBezTo>
                  <a:cubicBezTo>
                    <a:pt x="171366" y="1050485"/>
                    <a:pt x="163881" y="1029747"/>
                    <a:pt x="157655" y="1008993"/>
                  </a:cubicBezTo>
                  <a:cubicBezTo>
                    <a:pt x="148105" y="977158"/>
                    <a:pt x="126124" y="914400"/>
                    <a:pt x="126124" y="914400"/>
                  </a:cubicBezTo>
                  <a:cubicBezTo>
                    <a:pt x="120869" y="877614"/>
                    <a:pt x="110358" y="841201"/>
                    <a:pt x="110358" y="804041"/>
                  </a:cubicBezTo>
                  <a:cubicBezTo>
                    <a:pt x="110358" y="734166"/>
                    <a:pt x="122851" y="665723"/>
                    <a:pt x="141889" y="599089"/>
                  </a:cubicBezTo>
                  <a:cubicBezTo>
                    <a:pt x="146454" y="583110"/>
                    <a:pt x="152400" y="567558"/>
                    <a:pt x="157655" y="551793"/>
                  </a:cubicBezTo>
                  <a:cubicBezTo>
                    <a:pt x="186325" y="351095"/>
                    <a:pt x="147593" y="508852"/>
                    <a:pt x="204951" y="394138"/>
                  </a:cubicBezTo>
                  <a:cubicBezTo>
                    <a:pt x="212383" y="379274"/>
                    <a:pt x="210336" y="359818"/>
                    <a:pt x="220717" y="346841"/>
                  </a:cubicBezTo>
                  <a:cubicBezTo>
                    <a:pt x="232553" y="332045"/>
                    <a:pt x="252248" y="325820"/>
                    <a:pt x="268013" y="315310"/>
                  </a:cubicBezTo>
                  <a:cubicBezTo>
                    <a:pt x="273268" y="299544"/>
                    <a:pt x="274561" y="281840"/>
                    <a:pt x="283779" y="268013"/>
                  </a:cubicBezTo>
                  <a:cubicBezTo>
                    <a:pt x="308057" y="231596"/>
                    <a:pt x="343472" y="212452"/>
                    <a:pt x="378372" y="189186"/>
                  </a:cubicBezTo>
                  <a:cubicBezTo>
                    <a:pt x="428339" y="114235"/>
                    <a:pt x="391928" y="147880"/>
                    <a:pt x="504496" y="110358"/>
                  </a:cubicBezTo>
                  <a:lnTo>
                    <a:pt x="551793" y="94593"/>
                  </a:lnTo>
                  <a:cubicBezTo>
                    <a:pt x="578069" y="99848"/>
                    <a:pt x="604768" y="103308"/>
                    <a:pt x="630620" y="110358"/>
                  </a:cubicBezTo>
                  <a:cubicBezTo>
                    <a:pt x="662685" y="119103"/>
                    <a:pt x="725213" y="141889"/>
                    <a:pt x="725213" y="141889"/>
                  </a:cubicBezTo>
                  <a:cubicBezTo>
                    <a:pt x="798745" y="190910"/>
                    <a:pt x="753562" y="173420"/>
                    <a:pt x="851337" y="157655"/>
                  </a:cubicBezTo>
                  <a:close/>
                </a:path>
              </a:pathLst>
            </a:custGeom>
            <a:solidFill>
              <a:schemeClr val="accent5">
                <a:lumMod val="60000"/>
                <a:lumOff val="4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0132686">
              <a:off x="5120202" y="2834089"/>
              <a:ext cx="2743200" cy="2138523"/>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p:cNvSpPr/>
            <p:nvPr/>
          </p:nvSpPr>
          <p:spPr>
            <a:xfrm>
              <a:off x="5460160" y="3197207"/>
              <a:ext cx="1996354" cy="644837"/>
            </a:xfrm>
            <a:custGeom>
              <a:avLst/>
              <a:gdLst>
                <a:gd name="connsiteX0" fmla="*/ 30130 w 1996354"/>
                <a:gd name="connsiteY0" fmla="*/ 644837 h 644837"/>
                <a:gd name="connsiteX1" fmla="*/ 3702 w 1996354"/>
                <a:gd name="connsiteY1" fmla="*/ 623695 h 644837"/>
                <a:gd name="connsiteX2" fmla="*/ 19559 w 1996354"/>
                <a:gd name="connsiteY2" fmla="*/ 560269 h 644837"/>
                <a:gd name="connsiteX3" fmla="*/ 24845 w 1996354"/>
                <a:gd name="connsiteY3" fmla="*/ 544412 h 644837"/>
                <a:gd name="connsiteX4" fmla="*/ 56558 w 1996354"/>
                <a:gd name="connsiteY4" fmla="*/ 512699 h 644837"/>
                <a:gd name="connsiteX5" fmla="*/ 109413 w 1996354"/>
                <a:gd name="connsiteY5" fmla="*/ 491557 h 644837"/>
                <a:gd name="connsiteX6" fmla="*/ 141127 w 1996354"/>
                <a:gd name="connsiteY6" fmla="*/ 480985 h 644837"/>
                <a:gd name="connsiteX7" fmla="*/ 183411 w 1996354"/>
                <a:gd name="connsiteY7" fmla="*/ 470414 h 644837"/>
                <a:gd name="connsiteX8" fmla="*/ 246838 w 1996354"/>
                <a:gd name="connsiteY8" fmla="*/ 465129 h 644837"/>
                <a:gd name="connsiteX9" fmla="*/ 299693 w 1996354"/>
                <a:gd name="connsiteY9" fmla="*/ 459843 h 644837"/>
                <a:gd name="connsiteX10" fmla="*/ 315550 w 1996354"/>
                <a:gd name="connsiteY10" fmla="*/ 454558 h 644837"/>
                <a:gd name="connsiteX11" fmla="*/ 341978 w 1996354"/>
                <a:gd name="connsiteY11" fmla="*/ 449272 h 644837"/>
                <a:gd name="connsiteX12" fmla="*/ 405404 w 1996354"/>
                <a:gd name="connsiteY12" fmla="*/ 422844 h 644837"/>
                <a:gd name="connsiteX13" fmla="*/ 426546 w 1996354"/>
                <a:gd name="connsiteY13" fmla="*/ 412273 h 644837"/>
                <a:gd name="connsiteX14" fmla="*/ 479402 w 1996354"/>
                <a:gd name="connsiteY14" fmla="*/ 364703 h 644837"/>
                <a:gd name="connsiteX15" fmla="*/ 495259 w 1996354"/>
                <a:gd name="connsiteY15" fmla="*/ 359418 h 644837"/>
                <a:gd name="connsiteX16" fmla="*/ 532257 w 1996354"/>
                <a:gd name="connsiteY16" fmla="*/ 343561 h 644837"/>
                <a:gd name="connsiteX17" fmla="*/ 590398 w 1996354"/>
                <a:gd name="connsiteY17" fmla="*/ 327705 h 644837"/>
                <a:gd name="connsiteX18" fmla="*/ 622112 w 1996354"/>
                <a:gd name="connsiteY18" fmla="*/ 322419 h 644837"/>
                <a:gd name="connsiteX19" fmla="*/ 664396 w 1996354"/>
                <a:gd name="connsiteY19" fmla="*/ 327705 h 644837"/>
                <a:gd name="connsiteX20" fmla="*/ 690824 w 1996354"/>
                <a:gd name="connsiteY20" fmla="*/ 332990 h 644837"/>
                <a:gd name="connsiteX21" fmla="*/ 754250 w 1996354"/>
                <a:gd name="connsiteY21" fmla="*/ 338276 h 644837"/>
                <a:gd name="connsiteX22" fmla="*/ 828248 w 1996354"/>
                <a:gd name="connsiteY22" fmla="*/ 327705 h 644837"/>
                <a:gd name="connsiteX23" fmla="*/ 838819 w 1996354"/>
                <a:gd name="connsiteY23" fmla="*/ 317133 h 644837"/>
                <a:gd name="connsiteX24" fmla="*/ 854676 w 1996354"/>
                <a:gd name="connsiteY24" fmla="*/ 306562 h 644837"/>
                <a:gd name="connsiteX25" fmla="*/ 865247 w 1996354"/>
                <a:gd name="connsiteY25" fmla="*/ 290706 h 644837"/>
                <a:gd name="connsiteX26" fmla="*/ 955101 w 1996354"/>
                <a:gd name="connsiteY26" fmla="*/ 221994 h 644837"/>
                <a:gd name="connsiteX27" fmla="*/ 992100 w 1996354"/>
                <a:gd name="connsiteY27" fmla="*/ 200851 h 644837"/>
                <a:gd name="connsiteX28" fmla="*/ 1039670 w 1996354"/>
                <a:gd name="connsiteY28" fmla="*/ 195566 h 644837"/>
                <a:gd name="connsiteX29" fmla="*/ 1272234 w 1996354"/>
                <a:gd name="connsiteY29" fmla="*/ 190280 h 644837"/>
                <a:gd name="connsiteX30" fmla="*/ 1303948 w 1996354"/>
                <a:gd name="connsiteY30" fmla="*/ 179709 h 644837"/>
                <a:gd name="connsiteX31" fmla="*/ 1330375 w 1996354"/>
                <a:gd name="connsiteY31" fmla="*/ 153281 h 644837"/>
                <a:gd name="connsiteX32" fmla="*/ 1346232 w 1996354"/>
                <a:gd name="connsiteY32" fmla="*/ 147996 h 644837"/>
                <a:gd name="connsiteX33" fmla="*/ 1399087 w 1996354"/>
                <a:gd name="connsiteY33" fmla="*/ 137425 h 644837"/>
                <a:gd name="connsiteX34" fmla="*/ 1568225 w 1996354"/>
                <a:gd name="connsiteY34" fmla="*/ 126854 h 644837"/>
                <a:gd name="connsiteX35" fmla="*/ 1626366 w 1996354"/>
                <a:gd name="connsiteY35" fmla="*/ 110997 h 644837"/>
                <a:gd name="connsiteX36" fmla="*/ 1642223 w 1996354"/>
                <a:gd name="connsiteY36" fmla="*/ 105711 h 644837"/>
                <a:gd name="connsiteX37" fmla="*/ 1689793 w 1996354"/>
                <a:gd name="connsiteY37" fmla="*/ 68713 h 644837"/>
                <a:gd name="connsiteX38" fmla="*/ 1721506 w 1996354"/>
                <a:gd name="connsiteY38" fmla="*/ 63427 h 644837"/>
                <a:gd name="connsiteX39" fmla="*/ 1769076 w 1996354"/>
                <a:gd name="connsiteY39" fmla="*/ 79284 h 644837"/>
                <a:gd name="connsiteX40" fmla="*/ 1806075 w 1996354"/>
                <a:gd name="connsiteY40" fmla="*/ 100426 h 644837"/>
                <a:gd name="connsiteX41" fmla="*/ 1832502 w 1996354"/>
                <a:gd name="connsiteY41" fmla="*/ 110997 h 644837"/>
                <a:gd name="connsiteX42" fmla="*/ 1853645 w 1996354"/>
                <a:gd name="connsiteY42" fmla="*/ 121568 h 644837"/>
                <a:gd name="connsiteX43" fmla="*/ 1869501 w 1996354"/>
                <a:gd name="connsiteY43" fmla="*/ 137425 h 644837"/>
                <a:gd name="connsiteX44" fmla="*/ 1880072 w 1996354"/>
                <a:gd name="connsiteY44" fmla="*/ 153281 h 644837"/>
                <a:gd name="connsiteX45" fmla="*/ 1917071 w 1996354"/>
                <a:gd name="connsiteY45" fmla="*/ 163853 h 644837"/>
                <a:gd name="connsiteX46" fmla="*/ 1964641 w 1996354"/>
                <a:gd name="connsiteY46" fmla="*/ 153281 h 644837"/>
                <a:gd name="connsiteX47" fmla="*/ 1985783 w 1996354"/>
                <a:gd name="connsiteY47" fmla="*/ 147996 h 644837"/>
                <a:gd name="connsiteX48" fmla="*/ 1996354 w 1996354"/>
                <a:gd name="connsiteY48" fmla="*/ 132139 h 644837"/>
                <a:gd name="connsiteX49" fmla="*/ 1991069 w 1996354"/>
                <a:gd name="connsiteY49" fmla="*/ 116283 h 644837"/>
                <a:gd name="connsiteX50" fmla="*/ 1980498 w 1996354"/>
                <a:gd name="connsiteY50" fmla="*/ 105711 h 644837"/>
                <a:gd name="connsiteX51" fmla="*/ 1969927 w 1996354"/>
                <a:gd name="connsiteY51" fmla="*/ 73998 h 644837"/>
                <a:gd name="connsiteX52" fmla="*/ 1959356 w 1996354"/>
                <a:gd name="connsiteY52" fmla="*/ 47570 h 644837"/>
                <a:gd name="connsiteX53" fmla="*/ 1948785 w 1996354"/>
                <a:gd name="connsiteY53" fmla="*/ 31714 h 644837"/>
                <a:gd name="connsiteX54" fmla="*/ 1943499 w 1996354"/>
                <a:gd name="connsiteY54" fmla="*/ 0 h 64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96354" h="644837">
                  <a:moveTo>
                    <a:pt x="30130" y="644837"/>
                  </a:moveTo>
                  <a:cubicBezTo>
                    <a:pt x="28643" y="643846"/>
                    <a:pt x="4240" y="629073"/>
                    <a:pt x="3702" y="623695"/>
                  </a:cubicBezTo>
                  <a:cubicBezTo>
                    <a:pt x="0" y="586677"/>
                    <a:pt x="8163" y="586858"/>
                    <a:pt x="19559" y="560269"/>
                  </a:cubicBezTo>
                  <a:cubicBezTo>
                    <a:pt x="21754" y="555148"/>
                    <a:pt x="21424" y="548810"/>
                    <a:pt x="24845" y="544412"/>
                  </a:cubicBezTo>
                  <a:cubicBezTo>
                    <a:pt x="34023" y="532611"/>
                    <a:pt x="45987" y="523270"/>
                    <a:pt x="56558" y="512699"/>
                  </a:cubicBezTo>
                  <a:cubicBezTo>
                    <a:pt x="69976" y="499281"/>
                    <a:pt x="91411" y="497558"/>
                    <a:pt x="109413" y="491557"/>
                  </a:cubicBezTo>
                  <a:lnTo>
                    <a:pt x="141127" y="480985"/>
                  </a:lnTo>
                  <a:cubicBezTo>
                    <a:pt x="157950" y="475377"/>
                    <a:pt x="163704" y="472732"/>
                    <a:pt x="183411" y="470414"/>
                  </a:cubicBezTo>
                  <a:cubicBezTo>
                    <a:pt x="204481" y="467935"/>
                    <a:pt x="225710" y="467050"/>
                    <a:pt x="246838" y="465129"/>
                  </a:cubicBezTo>
                  <a:lnTo>
                    <a:pt x="299693" y="459843"/>
                  </a:lnTo>
                  <a:cubicBezTo>
                    <a:pt x="304979" y="458081"/>
                    <a:pt x="310145" y="455909"/>
                    <a:pt x="315550" y="454558"/>
                  </a:cubicBezTo>
                  <a:cubicBezTo>
                    <a:pt x="324266" y="452379"/>
                    <a:pt x="333506" y="452262"/>
                    <a:pt x="341978" y="449272"/>
                  </a:cubicBezTo>
                  <a:cubicBezTo>
                    <a:pt x="363576" y="441649"/>
                    <a:pt x="384262" y="431653"/>
                    <a:pt x="405404" y="422844"/>
                  </a:cubicBezTo>
                  <a:cubicBezTo>
                    <a:pt x="412677" y="419814"/>
                    <a:pt x="419864" y="416449"/>
                    <a:pt x="426546" y="412273"/>
                  </a:cubicBezTo>
                  <a:cubicBezTo>
                    <a:pt x="448619" y="398478"/>
                    <a:pt x="460178" y="383927"/>
                    <a:pt x="479402" y="364703"/>
                  </a:cubicBezTo>
                  <a:cubicBezTo>
                    <a:pt x="483342" y="360763"/>
                    <a:pt x="489973" y="361180"/>
                    <a:pt x="495259" y="359418"/>
                  </a:cubicBezTo>
                  <a:cubicBezTo>
                    <a:pt x="519396" y="343326"/>
                    <a:pt x="502395" y="352093"/>
                    <a:pt x="532257" y="343561"/>
                  </a:cubicBezTo>
                  <a:cubicBezTo>
                    <a:pt x="572499" y="332063"/>
                    <a:pt x="515062" y="343849"/>
                    <a:pt x="590398" y="327705"/>
                  </a:cubicBezTo>
                  <a:cubicBezTo>
                    <a:pt x="600877" y="325459"/>
                    <a:pt x="611541" y="324181"/>
                    <a:pt x="622112" y="322419"/>
                  </a:cubicBezTo>
                  <a:cubicBezTo>
                    <a:pt x="636207" y="324181"/>
                    <a:pt x="650357" y="325545"/>
                    <a:pt x="664396" y="327705"/>
                  </a:cubicBezTo>
                  <a:cubicBezTo>
                    <a:pt x="673275" y="329071"/>
                    <a:pt x="681902" y="331940"/>
                    <a:pt x="690824" y="332990"/>
                  </a:cubicBezTo>
                  <a:cubicBezTo>
                    <a:pt x="711894" y="335469"/>
                    <a:pt x="733108" y="336514"/>
                    <a:pt x="754250" y="338276"/>
                  </a:cubicBezTo>
                  <a:cubicBezTo>
                    <a:pt x="778916" y="334752"/>
                    <a:pt x="804076" y="333748"/>
                    <a:pt x="828248" y="327705"/>
                  </a:cubicBezTo>
                  <a:cubicBezTo>
                    <a:pt x="833083" y="326496"/>
                    <a:pt x="834928" y="320246"/>
                    <a:pt x="838819" y="317133"/>
                  </a:cubicBezTo>
                  <a:cubicBezTo>
                    <a:pt x="843779" y="313165"/>
                    <a:pt x="849390" y="310086"/>
                    <a:pt x="854676" y="306562"/>
                  </a:cubicBezTo>
                  <a:cubicBezTo>
                    <a:pt x="858200" y="301277"/>
                    <a:pt x="861113" y="295529"/>
                    <a:pt x="865247" y="290706"/>
                  </a:cubicBezTo>
                  <a:cubicBezTo>
                    <a:pt x="890005" y="261821"/>
                    <a:pt x="923931" y="242774"/>
                    <a:pt x="955101" y="221994"/>
                  </a:cubicBezTo>
                  <a:cubicBezTo>
                    <a:pt x="964158" y="215956"/>
                    <a:pt x="981841" y="203218"/>
                    <a:pt x="992100" y="200851"/>
                  </a:cubicBezTo>
                  <a:cubicBezTo>
                    <a:pt x="1007646" y="197264"/>
                    <a:pt x="1023727" y="196168"/>
                    <a:pt x="1039670" y="195566"/>
                  </a:cubicBezTo>
                  <a:cubicBezTo>
                    <a:pt x="1117156" y="192642"/>
                    <a:pt x="1194713" y="192042"/>
                    <a:pt x="1272234" y="190280"/>
                  </a:cubicBezTo>
                  <a:cubicBezTo>
                    <a:pt x="1282805" y="186756"/>
                    <a:pt x="1297767" y="188981"/>
                    <a:pt x="1303948" y="179709"/>
                  </a:cubicBezTo>
                  <a:cubicBezTo>
                    <a:pt x="1314518" y="163855"/>
                    <a:pt x="1312759" y="162089"/>
                    <a:pt x="1330375" y="153281"/>
                  </a:cubicBezTo>
                  <a:cubicBezTo>
                    <a:pt x="1335358" y="150789"/>
                    <a:pt x="1340803" y="149249"/>
                    <a:pt x="1346232" y="147996"/>
                  </a:cubicBezTo>
                  <a:cubicBezTo>
                    <a:pt x="1363739" y="143956"/>
                    <a:pt x="1381428" y="140736"/>
                    <a:pt x="1399087" y="137425"/>
                  </a:cubicBezTo>
                  <a:cubicBezTo>
                    <a:pt x="1465269" y="125016"/>
                    <a:pt x="1466074" y="130783"/>
                    <a:pt x="1568225" y="126854"/>
                  </a:cubicBezTo>
                  <a:cubicBezTo>
                    <a:pt x="1605578" y="119383"/>
                    <a:pt x="1586132" y="124409"/>
                    <a:pt x="1626366" y="110997"/>
                  </a:cubicBezTo>
                  <a:lnTo>
                    <a:pt x="1642223" y="105711"/>
                  </a:lnTo>
                  <a:cubicBezTo>
                    <a:pt x="1666365" y="81569"/>
                    <a:pt x="1664043" y="74435"/>
                    <a:pt x="1689793" y="68713"/>
                  </a:cubicBezTo>
                  <a:cubicBezTo>
                    <a:pt x="1700255" y="66388"/>
                    <a:pt x="1710935" y="65189"/>
                    <a:pt x="1721506" y="63427"/>
                  </a:cubicBezTo>
                  <a:cubicBezTo>
                    <a:pt x="1737363" y="68713"/>
                    <a:pt x="1753763" y="72585"/>
                    <a:pt x="1769076" y="79284"/>
                  </a:cubicBezTo>
                  <a:cubicBezTo>
                    <a:pt x="1782090" y="84977"/>
                    <a:pt x="1793370" y="94074"/>
                    <a:pt x="1806075" y="100426"/>
                  </a:cubicBezTo>
                  <a:cubicBezTo>
                    <a:pt x="1814561" y="104669"/>
                    <a:pt x="1823832" y="107144"/>
                    <a:pt x="1832502" y="110997"/>
                  </a:cubicBezTo>
                  <a:cubicBezTo>
                    <a:pt x="1839702" y="114197"/>
                    <a:pt x="1846597" y="118044"/>
                    <a:pt x="1853645" y="121568"/>
                  </a:cubicBezTo>
                  <a:cubicBezTo>
                    <a:pt x="1858930" y="126854"/>
                    <a:pt x="1864716" y="131683"/>
                    <a:pt x="1869501" y="137425"/>
                  </a:cubicBezTo>
                  <a:cubicBezTo>
                    <a:pt x="1873568" y="142305"/>
                    <a:pt x="1875112" y="149313"/>
                    <a:pt x="1880072" y="153281"/>
                  </a:cubicBezTo>
                  <a:cubicBezTo>
                    <a:pt x="1883519" y="156038"/>
                    <a:pt x="1915689" y="163508"/>
                    <a:pt x="1917071" y="163853"/>
                  </a:cubicBezTo>
                  <a:lnTo>
                    <a:pt x="1964641" y="153281"/>
                  </a:lnTo>
                  <a:cubicBezTo>
                    <a:pt x="1971719" y="151648"/>
                    <a:pt x="1979739" y="152025"/>
                    <a:pt x="1985783" y="147996"/>
                  </a:cubicBezTo>
                  <a:cubicBezTo>
                    <a:pt x="1991069" y="144472"/>
                    <a:pt x="1992830" y="137425"/>
                    <a:pt x="1996354" y="132139"/>
                  </a:cubicBezTo>
                  <a:cubicBezTo>
                    <a:pt x="1994592" y="126854"/>
                    <a:pt x="1993935" y="121060"/>
                    <a:pt x="1991069" y="116283"/>
                  </a:cubicBezTo>
                  <a:cubicBezTo>
                    <a:pt x="1988505" y="112010"/>
                    <a:pt x="1982727" y="110168"/>
                    <a:pt x="1980498" y="105711"/>
                  </a:cubicBezTo>
                  <a:cubicBezTo>
                    <a:pt x="1975515" y="95745"/>
                    <a:pt x="1973451" y="84569"/>
                    <a:pt x="1969927" y="73998"/>
                  </a:cubicBezTo>
                  <a:cubicBezTo>
                    <a:pt x="1966927" y="64997"/>
                    <a:pt x="1963599" y="56056"/>
                    <a:pt x="1959356" y="47570"/>
                  </a:cubicBezTo>
                  <a:cubicBezTo>
                    <a:pt x="1956515" y="41888"/>
                    <a:pt x="1951626" y="37396"/>
                    <a:pt x="1948785" y="31714"/>
                  </a:cubicBezTo>
                  <a:cubicBezTo>
                    <a:pt x="1941827" y="17799"/>
                    <a:pt x="1943499" y="14829"/>
                    <a:pt x="1943499"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Rectangle 35"/>
            <p:cNvSpPr/>
            <p:nvPr/>
          </p:nvSpPr>
          <p:spPr>
            <a:xfrm>
              <a:off x="6123568" y="3334594"/>
              <a:ext cx="820131" cy="205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a:xfrm rot="10800000">
              <a:off x="5550522" y="3996501"/>
              <a:ext cx="1996354" cy="644837"/>
            </a:xfrm>
            <a:custGeom>
              <a:avLst/>
              <a:gdLst>
                <a:gd name="connsiteX0" fmla="*/ 30130 w 1996354"/>
                <a:gd name="connsiteY0" fmla="*/ 644837 h 644837"/>
                <a:gd name="connsiteX1" fmla="*/ 3702 w 1996354"/>
                <a:gd name="connsiteY1" fmla="*/ 623695 h 644837"/>
                <a:gd name="connsiteX2" fmla="*/ 19559 w 1996354"/>
                <a:gd name="connsiteY2" fmla="*/ 560269 h 644837"/>
                <a:gd name="connsiteX3" fmla="*/ 24845 w 1996354"/>
                <a:gd name="connsiteY3" fmla="*/ 544412 h 644837"/>
                <a:gd name="connsiteX4" fmla="*/ 56558 w 1996354"/>
                <a:gd name="connsiteY4" fmla="*/ 512699 h 644837"/>
                <a:gd name="connsiteX5" fmla="*/ 109413 w 1996354"/>
                <a:gd name="connsiteY5" fmla="*/ 491557 h 644837"/>
                <a:gd name="connsiteX6" fmla="*/ 141127 w 1996354"/>
                <a:gd name="connsiteY6" fmla="*/ 480985 h 644837"/>
                <a:gd name="connsiteX7" fmla="*/ 183411 w 1996354"/>
                <a:gd name="connsiteY7" fmla="*/ 470414 h 644837"/>
                <a:gd name="connsiteX8" fmla="*/ 246838 w 1996354"/>
                <a:gd name="connsiteY8" fmla="*/ 465129 h 644837"/>
                <a:gd name="connsiteX9" fmla="*/ 299693 w 1996354"/>
                <a:gd name="connsiteY9" fmla="*/ 459843 h 644837"/>
                <a:gd name="connsiteX10" fmla="*/ 315550 w 1996354"/>
                <a:gd name="connsiteY10" fmla="*/ 454558 h 644837"/>
                <a:gd name="connsiteX11" fmla="*/ 341978 w 1996354"/>
                <a:gd name="connsiteY11" fmla="*/ 449272 h 644837"/>
                <a:gd name="connsiteX12" fmla="*/ 405404 w 1996354"/>
                <a:gd name="connsiteY12" fmla="*/ 422844 h 644837"/>
                <a:gd name="connsiteX13" fmla="*/ 426546 w 1996354"/>
                <a:gd name="connsiteY13" fmla="*/ 412273 h 644837"/>
                <a:gd name="connsiteX14" fmla="*/ 479402 w 1996354"/>
                <a:gd name="connsiteY14" fmla="*/ 364703 h 644837"/>
                <a:gd name="connsiteX15" fmla="*/ 495259 w 1996354"/>
                <a:gd name="connsiteY15" fmla="*/ 359418 h 644837"/>
                <a:gd name="connsiteX16" fmla="*/ 532257 w 1996354"/>
                <a:gd name="connsiteY16" fmla="*/ 343561 h 644837"/>
                <a:gd name="connsiteX17" fmla="*/ 590398 w 1996354"/>
                <a:gd name="connsiteY17" fmla="*/ 327705 h 644837"/>
                <a:gd name="connsiteX18" fmla="*/ 622112 w 1996354"/>
                <a:gd name="connsiteY18" fmla="*/ 322419 h 644837"/>
                <a:gd name="connsiteX19" fmla="*/ 664396 w 1996354"/>
                <a:gd name="connsiteY19" fmla="*/ 327705 h 644837"/>
                <a:gd name="connsiteX20" fmla="*/ 690824 w 1996354"/>
                <a:gd name="connsiteY20" fmla="*/ 332990 h 644837"/>
                <a:gd name="connsiteX21" fmla="*/ 754250 w 1996354"/>
                <a:gd name="connsiteY21" fmla="*/ 338276 h 644837"/>
                <a:gd name="connsiteX22" fmla="*/ 828248 w 1996354"/>
                <a:gd name="connsiteY22" fmla="*/ 327705 h 644837"/>
                <a:gd name="connsiteX23" fmla="*/ 838819 w 1996354"/>
                <a:gd name="connsiteY23" fmla="*/ 317133 h 644837"/>
                <a:gd name="connsiteX24" fmla="*/ 854676 w 1996354"/>
                <a:gd name="connsiteY24" fmla="*/ 306562 h 644837"/>
                <a:gd name="connsiteX25" fmla="*/ 865247 w 1996354"/>
                <a:gd name="connsiteY25" fmla="*/ 290706 h 644837"/>
                <a:gd name="connsiteX26" fmla="*/ 955101 w 1996354"/>
                <a:gd name="connsiteY26" fmla="*/ 221994 h 644837"/>
                <a:gd name="connsiteX27" fmla="*/ 992100 w 1996354"/>
                <a:gd name="connsiteY27" fmla="*/ 200851 h 644837"/>
                <a:gd name="connsiteX28" fmla="*/ 1039670 w 1996354"/>
                <a:gd name="connsiteY28" fmla="*/ 195566 h 644837"/>
                <a:gd name="connsiteX29" fmla="*/ 1272234 w 1996354"/>
                <a:gd name="connsiteY29" fmla="*/ 190280 h 644837"/>
                <a:gd name="connsiteX30" fmla="*/ 1303948 w 1996354"/>
                <a:gd name="connsiteY30" fmla="*/ 179709 h 644837"/>
                <a:gd name="connsiteX31" fmla="*/ 1330375 w 1996354"/>
                <a:gd name="connsiteY31" fmla="*/ 153281 h 644837"/>
                <a:gd name="connsiteX32" fmla="*/ 1346232 w 1996354"/>
                <a:gd name="connsiteY32" fmla="*/ 147996 h 644837"/>
                <a:gd name="connsiteX33" fmla="*/ 1399087 w 1996354"/>
                <a:gd name="connsiteY33" fmla="*/ 137425 h 644837"/>
                <a:gd name="connsiteX34" fmla="*/ 1568225 w 1996354"/>
                <a:gd name="connsiteY34" fmla="*/ 126854 h 644837"/>
                <a:gd name="connsiteX35" fmla="*/ 1626366 w 1996354"/>
                <a:gd name="connsiteY35" fmla="*/ 110997 h 644837"/>
                <a:gd name="connsiteX36" fmla="*/ 1642223 w 1996354"/>
                <a:gd name="connsiteY36" fmla="*/ 105711 h 644837"/>
                <a:gd name="connsiteX37" fmla="*/ 1689793 w 1996354"/>
                <a:gd name="connsiteY37" fmla="*/ 68713 h 644837"/>
                <a:gd name="connsiteX38" fmla="*/ 1721506 w 1996354"/>
                <a:gd name="connsiteY38" fmla="*/ 63427 h 644837"/>
                <a:gd name="connsiteX39" fmla="*/ 1769076 w 1996354"/>
                <a:gd name="connsiteY39" fmla="*/ 79284 h 644837"/>
                <a:gd name="connsiteX40" fmla="*/ 1806075 w 1996354"/>
                <a:gd name="connsiteY40" fmla="*/ 100426 h 644837"/>
                <a:gd name="connsiteX41" fmla="*/ 1832502 w 1996354"/>
                <a:gd name="connsiteY41" fmla="*/ 110997 h 644837"/>
                <a:gd name="connsiteX42" fmla="*/ 1853645 w 1996354"/>
                <a:gd name="connsiteY42" fmla="*/ 121568 h 644837"/>
                <a:gd name="connsiteX43" fmla="*/ 1869501 w 1996354"/>
                <a:gd name="connsiteY43" fmla="*/ 137425 h 644837"/>
                <a:gd name="connsiteX44" fmla="*/ 1880072 w 1996354"/>
                <a:gd name="connsiteY44" fmla="*/ 153281 h 644837"/>
                <a:gd name="connsiteX45" fmla="*/ 1917071 w 1996354"/>
                <a:gd name="connsiteY45" fmla="*/ 163853 h 644837"/>
                <a:gd name="connsiteX46" fmla="*/ 1964641 w 1996354"/>
                <a:gd name="connsiteY46" fmla="*/ 153281 h 644837"/>
                <a:gd name="connsiteX47" fmla="*/ 1985783 w 1996354"/>
                <a:gd name="connsiteY47" fmla="*/ 147996 h 644837"/>
                <a:gd name="connsiteX48" fmla="*/ 1996354 w 1996354"/>
                <a:gd name="connsiteY48" fmla="*/ 132139 h 644837"/>
                <a:gd name="connsiteX49" fmla="*/ 1991069 w 1996354"/>
                <a:gd name="connsiteY49" fmla="*/ 116283 h 644837"/>
                <a:gd name="connsiteX50" fmla="*/ 1980498 w 1996354"/>
                <a:gd name="connsiteY50" fmla="*/ 105711 h 644837"/>
                <a:gd name="connsiteX51" fmla="*/ 1969927 w 1996354"/>
                <a:gd name="connsiteY51" fmla="*/ 73998 h 644837"/>
                <a:gd name="connsiteX52" fmla="*/ 1959356 w 1996354"/>
                <a:gd name="connsiteY52" fmla="*/ 47570 h 644837"/>
                <a:gd name="connsiteX53" fmla="*/ 1948785 w 1996354"/>
                <a:gd name="connsiteY53" fmla="*/ 31714 h 644837"/>
                <a:gd name="connsiteX54" fmla="*/ 1943499 w 1996354"/>
                <a:gd name="connsiteY54" fmla="*/ 0 h 64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96354" h="644837">
                  <a:moveTo>
                    <a:pt x="30130" y="644837"/>
                  </a:moveTo>
                  <a:cubicBezTo>
                    <a:pt x="28643" y="643846"/>
                    <a:pt x="4240" y="629073"/>
                    <a:pt x="3702" y="623695"/>
                  </a:cubicBezTo>
                  <a:cubicBezTo>
                    <a:pt x="0" y="586677"/>
                    <a:pt x="8163" y="586858"/>
                    <a:pt x="19559" y="560269"/>
                  </a:cubicBezTo>
                  <a:cubicBezTo>
                    <a:pt x="21754" y="555148"/>
                    <a:pt x="21424" y="548810"/>
                    <a:pt x="24845" y="544412"/>
                  </a:cubicBezTo>
                  <a:cubicBezTo>
                    <a:pt x="34023" y="532611"/>
                    <a:pt x="45987" y="523270"/>
                    <a:pt x="56558" y="512699"/>
                  </a:cubicBezTo>
                  <a:cubicBezTo>
                    <a:pt x="69976" y="499281"/>
                    <a:pt x="91411" y="497558"/>
                    <a:pt x="109413" y="491557"/>
                  </a:cubicBezTo>
                  <a:lnTo>
                    <a:pt x="141127" y="480985"/>
                  </a:lnTo>
                  <a:cubicBezTo>
                    <a:pt x="157950" y="475377"/>
                    <a:pt x="163704" y="472732"/>
                    <a:pt x="183411" y="470414"/>
                  </a:cubicBezTo>
                  <a:cubicBezTo>
                    <a:pt x="204481" y="467935"/>
                    <a:pt x="225710" y="467050"/>
                    <a:pt x="246838" y="465129"/>
                  </a:cubicBezTo>
                  <a:lnTo>
                    <a:pt x="299693" y="459843"/>
                  </a:lnTo>
                  <a:cubicBezTo>
                    <a:pt x="304979" y="458081"/>
                    <a:pt x="310145" y="455909"/>
                    <a:pt x="315550" y="454558"/>
                  </a:cubicBezTo>
                  <a:cubicBezTo>
                    <a:pt x="324266" y="452379"/>
                    <a:pt x="333506" y="452262"/>
                    <a:pt x="341978" y="449272"/>
                  </a:cubicBezTo>
                  <a:cubicBezTo>
                    <a:pt x="363576" y="441649"/>
                    <a:pt x="384262" y="431653"/>
                    <a:pt x="405404" y="422844"/>
                  </a:cubicBezTo>
                  <a:cubicBezTo>
                    <a:pt x="412677" y="419814"/>
                    <a:pt x="419864" y="416449"/>
                    <a:pt x="426546" y="412273"/>
                  </a:cubicBezTo>
                  <a:cubicBezTo>
                    <a:pt x="448619" y="398478"/>
                    <a:pt x="460178" y="383927"/>
                    <a:pt x="479402" y="364703"/>
                  </a:cubicBezTo>
                  <a:cubicBezTo>
                    <a:pt x="483342" y="360763"/>
                    <a:pt x="489973" y="361180"/>
                    <a:pt x="495259" y="359418"/>
                  </a:cubicBezTo>
                  <a:cubicBezTo>
                    <a:pt x="519396" y="343326"/>
                    <a:pt x="502395" y="352093"/>
                    <a:pt x="532257" y="343561"/>
                  </a:cubicBezTo>
                  <a:cubicBezTo>
                    <a:pt x="572499" y="332063"/>
                    <a:pt x="515062" y="343849"/>
                    <a:pt x="590398" y="327705"/>
                  </a:cubicBezTo>
                  <a:cubicBezTo>
                    <a:pt x="600877" y="325459"/>
                    <a:pt x="611541" y="324181"/>
                    <a:pt x="622112" y="322419"/>
                  </a:cubicBezTo>
                  <a:cubicBezTo>
                    <a:pt x="636207" y="324181"/>
                    <a:pt x="650357" y="325545"/>
                    <a:pt x="664396" y="327705"/>
                  </a:cubicBezTo>
                  <a:cubicBezTo>
                    <a:pt x="673275" y="329071"/>
                    <a:pt x="681902" y="331940"/>
                    <a:pt x="690824" y="332990"/>
                  </a:cubicBezTo>
                  <a:cubicBezTo>
                    <a:pt x="711894" y="335469"/>
                    <a:pt x="733108" y="336514"/>
                    <a:pt x="754250" y="338276"/>
                  </a:cubicBezTo>
                  <a:cubicBezTo>
                    <a:pt x="778916" y="334752"/>
                    <a:pt x="804076" y="333748"/>
                    <a:pt x="828248" y="327705"/>
                  </a:cubicBezTo>
                  <a:cubicBezTo>
                    <a:pt x="833083" y="326496"/>
                    <a:pt x="834928" y="320246"/>
                    <a:pt x="838819" y="317133"/>
                  </a:cubicBezTo>
                  <a:cubicBezTo>
                    <a:pt x="843779" y="313165"/>
                    <a:pt x="849390" y="310086"/>
                    <a:pt x="854676" y="306562"/>
                  </a:cubicBezTo>
                  <a:cubicBezTo>
                    <a:pt x="858200" y="301277"/>
                    <a:pt x="861113" y="295529"/>
                    <a:pt x="865247" y="290706"/>
                  </a:cubicBezTo>
                  <a:cubicBezTo>
                    <a:pt x="890005" y="261821"/>
                    <a:pt x="923931" y="242774"/>
                    <a:pt x="955101" y="221994"/>
                  </a:cubicBezTo>
                  <a:cubicBezTo>
                    <a:pt x="964158" y="215956"/>
                    <a:pt x="981841" y="203218"/>
                    <a:pt x="992100" y="200851"/>
                  </a:cubicBezTo>
                  <a:cubicBezTo>
                    <a:pt x="1007646" y="197264"/>
                    <a:pt x="1023727" y="196168"/>
                    <a:pt x="1039670" y="195566"/>
                  </a:cubicBezTo>
                  <a:cubicBezTo>
                    <a:pt x="1117156" y="192642"/>
                    <a:pt x="1194713" y="192042"/>
                    <a:pt x="1272234" y="190280"/>
                  </a:cubicBezTo>
                  <a:cubicBezTo>
                    <a:pt x="1282805" y="186756"/>
                    <a:pt x="1297767" y="188981"/>
                    <a:pt x="1303948" y="179709"/>
                  </a:cubicBezTo>
                  <a:cubicBezTo>
                    <a:pt x="1314518" y="163855"/>
                    <a:pt x="1312759" y="162089"/>
                    <a:pt x="1330375" y="153281"/>
                  </a:cubicBezTo>
                  <a:cubicBezTo>
                    <a:pt x="1335358" y="150789"/>
                    <a:pt x="1340803" y="149249"/>
                    <a:pt x="1346232" y="147996"/>
                  </a:cubicBezTo>
                  <a:cubicBezTo>
                    <a:pt x="1363739" y="143956"/>
                    <a:pt x="1381428" y="140736"/>
                    <a:pt x="1399087" y="137425"/>
                  </a:cubicBezTo>
                  <a:cubicBezTo>
                    <a:pt x="1465269" y="125016"/>
                    <a:pt x="1466074" y="130783"/>
                    <a:pt x="1568225" y="126854"/>
                  </a:cubicBezTo>
                  <a:cubicBezTo>
                    <a:pt x="1605578" y="119383"/>
                    <a:pt x="1586132" y="124409"/>
                    <a:pt x="1626366" y="110997"/>
                  </a:cubicBezTo>
                  <a:lnTo>
                    <a:pt x="1642223" y="105711"/>
                  </a:lnTo>
                  <a:cubicBezTo>
                    <a:pt x="1666365" y="81569"/>
                    <a:pt x="1664043" y="74435"/>
                    <a:pt x="1689793" y="68713"/>
                  </a:cubicBezTo>
                  <a:cubicBezTo>
                    <a:pt x="1700255" y="66388"/>
                    <a:pt x="1710935" y="65189"/>
                    <a:pt x="1721506" y="63427"/>
                  </a:cubicBezTo>
                  <a:cubicBezTo>
                    <a:pt x="1737363" y="68713"/>
                    <a:pt x="1753763" y="72585"/>
                    <a:pt x="1769076" y="79284"/>
                  </a:cubicBezTo>
                  <a:cubicBezTo>
                    <a:pt x="1782090" y="84977"/>
                    <a:pt x="1793370" y="94074"/>
                    <a:pt x="1806075" y="100426"/>
                  </a:cubicBezTo>
                  <a:cubicBezTo>
                    <a:pt x="1814561" y="104669"/>
                    <a:pt x="1823832" y="107144"/>
                    <a:pt x="1832502" y="110997"/>
                  </a:cubicBezTo>
                  <a:cubicBezTo>
                    <a:pt x="1839702" y="114197"/>
                    <a:pt x="1846597" y="118044"/>
                    <a:pt x="1853645" y="121568"/>
                  </a:cubicBezTo>
                  <a:cubicBezTo>
                    <a:pt x="1858930" y="126854"/>
                    <a:pt x="1864716" y="131683"/>
                    <a:pt x="1869501" y="137425"/>
                  </a:cubicBezTo>
                  <a:cubicBezTo>
                    <a:pt x="1873568" y="142305"/>
                    <a:pt x="1875112" y="149313"/>
                    <a:pt x="1880072" y="153281"/>
                  </a:cubicBezTo>
                  <a:cubicBezTo>
                    <a:pt x="1883519" y="156038"/>
                    <a:pt x="1915689" y="163508"/>
                    <a:pt x="1917071" y="163853"/>
                  </a:cubicBezTo>
                  <a:lnTo>
                    <a:pt x="1964641" y="153281"/>
                  </a:lnTo>
                  <a:cubicBezTo>
                    <a:pt x="1971719" y="151648"/>
                    <a:pt x="1979739" y="152025"/>
                    <a:pt x="1985783" y="147996"/>
                  </a:cubicBezTo>
                  <a:cubicBezTo>
                    <a:pt x="1991069" y="144472"/>
                    <a:pt x="1992830" y="137425"/>
                    <a:pt x="1996354" y="132139"/>
                  </a:cubicBezTo>
                  <a:cubicBezTo>
                    <a:pt x="1994592" y="126854"/>
                    <a:pt x="1993935" y="121060"/>
                    <a:pt x="1991069" y="116283"/>
                  </a:cubicBezTo>
                  <a:cubicBezTo>
                    <a:pt x="1988505" y="112010"/>
                    <a:pt x="1982727" y="110168"/>
                    <a:pt x="1980498" y="105711"/>
                  </a:cubicBezTo>
                  <a:cubicBezTo>
                    <a:pt x="1975515" y="95745"/>
                    <a:pt x="1973451" y="84569"/>
                    <a:pt x="1969927" y="73998"/>
                  </a:cubicBezTo>
                  <a:cubicBezTo>
                    <a:pt x="1966927" y="64997"/>
                    <a:pt x="1963599" y="56056"/>
                    <a:pt x="1959356" y="47570"/>
                  </a:cubicBezTo>
                  <a:cubicBezTo>
                    <a:pt x="1956515" y="41888"/>
                    <a:pt x="1951626" y="37396"/>
                    <a:pt x="1948785" y="31714"/>
                  </a:cubicBezTo>
                  <a:cubicBezTo>
                    <a:pt x="1941827" y="17799"/>
                    <a:pt x="1943499" y="14829"/>
                    <a:pt x="1943499"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8" name="Group 37"/>
            <p:cNvGrpSpPr/>
            <p:nvPr/>
          </p:nvGrpSpPr>
          <p:grpSpPr>
            <a:xfrm>
              <a:off x="6159260" y="3473114"/>
              <a:ext cx="1463555" cy="1015470"/>
              <a:chOff x="7081314" y="3662886"/>
              <a:chExt cx="541501" cy="375714"/>
            </a:xfrm>
          </p:grpSpPr>
          <p:pic>
            <p:nvPicPr>
              <p:cNvPr id="43" name="Picture 2"/>
              <p:cNvPicPr>
                <a:picLocks noChangeAspect="1" noChangeArrowheads="1"/>
              </p:cNvPicPr>
              <p:nvPr/>
            </p:nvPicPr>
            <p:blipFill>
              <a:blip r:embed="rId3" cstate="print"/>
              <a:srcRect/>
              <a:stretch>
                <a:fillRect/>
              </a:stretch>
            </p:blipFill>
            <p:spPr bwMode="auto">
              <a:xfrm>
                <a:off x="7081314" y="3662886"/>
                <a:ext cx="541501" cy="339725"/>
              </a:xfrm>
              <a:prstGeom prst="rect">
                <a:avLst/>
              </a:prstGeom>
              <a:noFill/>
              <a:ln w="9525">
                <a:noFill/>
                <a:miter lim="800000"/>
                <a:headEnd/>
                <a:tailEnd/>
              </a:ln>
              <a:effectLst/>
            </p:spPr>
          </p:pic>
          <p:sp>
            <p:nvSpPr>
              <p:cNvPr id="44" name="Rectangle 43"/>
              <p:cNvSpPr/>
              <p:nvPr/>
            </p:nvSpPr>
            <p:spPr>
              <a:xfrm>
                <a:off x="7086600" y="3962400"/>
                <a:ext cx="304800" cy="76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p:cNvGrpSpPr/>
            <p:nvPr/>
          </p:nvGrpSpPr>
          <p:grpSpPr>
            <a:xfrm>
              <a:off x="6127601" y="2947130"/>
              <a:ext cx="563411" cy="390896"/>
              <a:chOff x="1719414" y="2527659"/>
              <a:chExt cx="563411" cy="390896"/>
            </a:xfrm>
          </p:grpSpPr>
          <p:cxnSp>
            <p:nvCxnSpPr>
              <p:cNvPr id="40" name="Straight Connector 39"/>
              <p:cNvCxnSpPr/>
              <p:nvPr/>
            </p:nvCxnSpPr>
            <p:spPr>
              <a:xfrm>
                <a:off x="1759789" y="2648309"/>
                <a:ext cx="0" cy="270246"/>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719414" y="2660110"/>
                <a:ext cx="563411"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248739" y="2527659"/>
                <a:ext cx="0" cy="270246"/>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24" name="TextBox 23"/>
          <p:cNvSpPr txBox="1"/>
          <p:nvPr/>
        </p:nvSpPr>
        <p:spPr>
          <a:xfrm>
            <a:off x="533399" y="1585143"/>
            <a:ext cx="5394435" cy="4801314"/>
          </a:xfrm>
          <a:prstGeom prst="rect">
            <a:avLst/>
          </a:prstGeom>
          <a:noFill/>
        </p:spPr>
        <p:txBody>
          <a:bodyPr wrap="square" rtlCol="0">
            <a:spAutoFit/>
          </a:bodyPr>
          <a:lstStyle/>
          <a:p>
            <a:pPr marL="285750" indent="-285750">
              <a:buFont typeface="Arial" charset="0"/>
              <a:buChar char="•"/>
            </a:pPr>
            <a:r>
              <a:rPr lang="en-US" sz="2400" dirty="0" smtClean="0">
                <a:latin typeface="Calibri Light" charset="0"/>
                <a:ea typeface="Calibri Light" charset="0"/>
                <a:cs typeface="Calibri Light" charset="0"/>
              </a:rPr>
              <a:t>X-chromosome inactivation is a process by which one copy of an X chromosome in a female is inactivated</a:t>
            </a:r>
            <a:r>
              <a:rPr lang="en-US" sz="2400" b="1" dirty="0" smtClean="0">
                <a:latin typeface="Calibri Light" charset="0"/>
                <a:ea typeface="Calibri Light" charset="0"/>
                <a:cs typeface="Calibri Light" charset="0"/>
              </a:rPr>
              <a:t> </a:t>
            </a:r>
            <a:r>
              <a:rPr lang="en-US" sz="2400" dirty="0" smtClean="0">
                <a:latin typeface="Calibri Light" charset="0"/>
                <a:ea typeface="Calibri Light" charset="0"/>
                <a:cs typeface="Calibri Light" charset="0"/>
              </a:rPr>
              <a:t>via random chromosome choice</a:t>
            </a:r>
          </a:p>
          <a:p>
            <a:pPr marL="285750" indent="-285750">
              <a:buFont typeface="Arial" charset="0"/>
              <a:buChar char="•"/>
            </a:pPr>
            <a:endParaRPr lang="en-US" sz="2400" dirty="0" smtClean="0">
              <a:latin typeface="Calibri Light" charset="0"/>
              <a:ea typeface="Calibri Light" charset="0"/>
              <a:cs typeface="Calibri Light" charset="0"/>
            </a:endParaRPr>
          </a:p>
          <a:p>
            <a:pPr marL="285750" indent="-285750">
              <a:buFont typeface="Arial" charset="0"/>
              <a:buChar char="•"/>
            </a:pPr>
            <a:r>
              <a:rPr lang="en-US" sz="2400" dirty="0" smtClean="0">
                <a:latin typeface="Calibri Light" charset="0"/>
                <a:ea typeface="Calibri Light" charset="0"/>
                <a:cs typeface="Calibri Light" charset="0"/>
              </a:rPr>
              <a:t>Monoallelic expression is a process by which one allele in an autosomal cell is inactivated via random allelic choice</a:t>
            </a:r>
          </a:p>
          <a:p>
            <a:pPr marL="285750" indent="-285750">
              <a:buFont typeface="Arial" charset="0"/>
              <a:buChar char="•"/>
            </a:pPr>
            <a:endParaRPr lang="en-US" sz="2400" dirty="0" smtClean="0">
              <a:latin typeface="Calibri Light" charset="0"/>
              <a:ea typeface="Calibri Light" charset="0"/>
              <a:cs typeface="Calibri Light" charset="0"/>
            </a:endParaRPr>
          </a:p>
          <a:p>
            <a:pPr marL="285750" indent="-285750">
              <a:buFont typeface="Arial" charset="0"/>
              <a:buChar char="•"/>
            </a:pPr>
            <a:r>
              <a:rPr lang="en-US" sz="2400" dirty="0" smtClean="0">
                <a:latin typeface="Calibri Light" charset="0"/>
                <a:ea typeface="Calibri Light" charset="0"/>
                <a:cs typeface="Calibri Light" charset="0"/>
              </a:rPr>
              <a:t>Genes can be monoallelic (MAE) or </a:t>
            </a:r>
            <a:r>
              <a:rPr lang="en-US" sz="2400" dirty="0" err="1" smtClean="0">
                <a:latin typeface="Calibri Light" charset="0"/>
                <a:ea typeface="Calibri Light" charset="0"/>
                <a:cs typeface="Calibri Light" charset="0"/>
              </a:rPr>
              <a:t>biallelic</a:t>
            </a:r>
            <a:r>
              <a:rPr lang="en-US" sz="2400" dirty="0">
                <a:latin typeface="Calibri Light" charset="0"/>
                <a:ea typeface="Calibri Light" charset="0"/>
                <a:cs typeface="Calibri Light" charset="0"/>
              </a:rPr>
              <a:t> </a:t>
            </a:r>
            <a:r>
              <a:rPr lang="en-US" sz="2400" dirty="0" smtClean="0">
                <a:latin typeface="Calibri Light" charset="0"/>
                <a:ea typeface="Calibri Light" charset="0"/>
                <a:cs typeface="Calibri Light" charset="0"/>
              </a:rPr>
              <a:t>(BAE) – in which both alleles are expressed </a:t>
            </a:r>
          </a:p>
          <a:p>
            <a:endParaRPr lang="en-US" dirty="0">
              <a:latin typeface="+mj-lt"/>
              <a:cs typeface="Arial"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6039" y="1469555"/>
            <a:ext cx="2928564" cy="2357032"/>
          </a:xfrm>
          <a:prstGeom prst="rect">
            <a:avLst/>
          </a:prstGeom>
        </p:spPr>
      </p:pic>
    </p:spTree>
    <p:extLst>
      <p:ext uri="{BB962C8B-B14F-4D97-AF65-F5344CB8AC3E}">
        <p14:creationId xmlns:p14="http://schemas.microsoft.com/office/powerpoint/2010/main" val="168376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5824" y="3154372"/>
            <a:ext cx="1678665" cy="646331"/>
          </a:xfrm>
          <a:prstGeom prst="rect">
            <a:avLst/>
          </a:prstGeom>
          <a:noFill/>
        </p:spPr>
        <p:txBody>
          <a:bodyPr wrap="none" rtlCol="0">
            <a:spAutoFit/>
          </a:bodyPr>
          <a:lstStyle/>
          <a:p>
            <a:r>
              <a:rPr lang="en-US" b="1" dirty="0" smtClean="0"/>
              <a:t>H3k27me3</a:t>
            </a:r>
            <a:r>
              <a:rPr lang="en-US" b="1" dirty="0"/>
              <a:t> </a:t>
            </a:r>
            <a:r>
              <a:rPr lang="en-US" b="1" dirty="0" smtClean="0"/>
              <a:t>and </a:t>
            </a:r>
          </a:p>
          <a:p>
            <a:r>
              <a:rPr lang="en-US" b="1" dirty="0" smtClean="0"/>
              <a:t>H3k36me3</a:t>
            </a:r>
          </a:p>
        </p:txBody>
      </p:sp>
      <p:sp>
        <p:nvSpPr>
          <p:cNvPr id="6" name="Title 1"/>
          <p:cNvSpPr txBox="1">
            <a:spLocks/>
          </p:cNvSpPr>
          <p:nvPr/>
        </p:nvSpPr>
        <p:spPr>
          <a:xfrm>
            <a:off x="258481" y="207818"/>
            <a:ext cx="25055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t>Which model?</a:t>
            </a:r>
            <a:endParaRPr lang="en-US"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84312"/>
            <a:ext cx="7357534" cy="6673687"/>
          </a:xfrm>
          <a:prstGeom prst="rect">
            <a:avLst/>
          </a:prstGeom>
        </p:spPr>
      </p:pic>
    </p:spTree>
    <p:extLst>
      <p:ext uri="{BB962C8B-B14F-4D97-AF65-F5344CB8AC3E}">
        <p14:creationId xmlns:p14="http://schemas.microsoft.com/office/powerpoint/2010/main" val="18199824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Prediction results (all marks)</a:t>
            </a:r>
            <a:endParaRPr lang="en-US" b="1" dirty="0"/>
          </a:p>
        </p:txBody>
      </p:sp>
      <p:graphicFrame>
        <p:nvGraphicFramePr>
          <p:cNvPr id="5" name="Chart 4"/>
          <p:cNvGraphicFramePr>
            <a:graphicFrameLocks/>
          </p:cNvGraphicFramePr>
          <p:nvPr>
            <p:extLst>
              <p:ext uri="{D42A27DB-BD31-4B8C-83A1-F6EECF244321}">
                <p14:modId xmlns:p14="http://schemas.microsoft.com/office/powerpoint/2010/main" val="1144643470"/>
              </p:ext>
            </p:extLst>
          </p:nvPr>
        </p:nvGraphicFramePr>
        <p:xfrm>
          <a:off x="198783" y="1311965"/>
          <a:ext cx="11695674" cy="55460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70381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Prediction results (h3k36me3 and h3k27me3)</a:t>
            </a:r>
            <a:endParaRPr lang="en-US" b="1" dirty="0"/>
          </a:p>
        </p:txBody>
      </p:sp>
      <p:graphicFrame>
        <p:nvGraphicFramePr>
          <p:cNvPr id="5" name="Chart 4"/>
          <p:cNvGraphicFramePr>
            <a:graphicFrameLocks/>
          </p:cNvGraphicFramePr>
          <p:nvPr>
            <p:extLst>
              <p:ext uri="{D42A27DB-BD31-4B8C-83A1-F6EECF244321}">
                <p14:modId xmlns:p14="http://schemas.microsoft.com/office/powerpoint/2010/main" val="1433645000"/>
              </p:ext>
            </p:extLst>
          </p:nvPr>
        </p:nvGraphicFramePr>
        <p:xfrm>
          <a:off x="166255" y="1309255"/>
          <a:ext cx="11706432" cy="55487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952122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Exploratory feature selection</a:t>
            </a:r>
            <a:endParaRPr lang="en-US" b="1" dirty="0"/>
          </a:p>
        </p:txBody>
      </p:sp>
      <p:graphicFrame>
        <p:nvGraphicFramePr>
          <p:cNvPr id="15" name="Table 14"/>
          <p:cNvGraphicFramePr>
            <a:graphicFrameLocks noGrp="1"/>
          </p:cNvGraphicFramePr>
          <p:nvPr>
            <p:extLst>
              <p:ext uri="{D42A27DB-BD31-4B8C-83A1-F6EECF244321}">
                <p14:modId xmlns:p14="http://schemas.microsoft.com/office/powerpoint/2010/main" val="667382418"/>
              </p:ext>
            </p:extLst>
          </p:nvPr>
        </p:nvGraphicFramePr>
        <p:xfrm>
          <a:off x="996285" y="2037840"/>
          <a:ext cx="3343702" cy="3337560"/>
        </p:xfrm>
        <a:graphic>
          <a:graphicData uri="http://schemas.openxmlformats.org/drawingml/2006/table">
            <a:tbl>
              <a:tblPr firstRow="1">
                <a:tableStyleId>{8EC20E35-A176-4012-BC5E-935CFFF8708E}</a:tableStyleId>
              </a:tblPr>
              <a:tblGrid>
                <a:gridCol w="2251881"/>
                <a:gridCol w="1091821"/>
              </a:tblGrid>
              <a:tr h="370840">
                <a:tc>
                  <a:txBody>
                    <a:bodyPr/>
                    <a:lstStyle/>
                    <a:p>
                      <a:r>
                        <a:rPr lang="en-US" dirty="0" smtClean="0"/>
                        <a:t>Feature</a:t>
                      </a:r>
                      <a:endParaRPr lang="en-US" dirty="0"/>
                    </a:p>
                  </a:txBody>
                  <a:tcPr/>
                </a:tc>
                <a:tc>
                  <a:txBody>
                    <a:bodyPr/>
                    <a:lstStyle/>
                    <a:p>
                      <a:r>
                        <a:rPr lang="en-US" dirty="0" smtClean="0"/>
                        <a:t>P-value</a:t>
                      </a:r>
                      <a:endParaRPr lang="en-US" dirty="0"/>
                    </a:p>
                  </a:txBody>
                  <a:tcPr/>
                </a:tc>
              </a:tr>
              <a:tr h="370840">
                <a:tc>
                  <a:txBody>
                    <a:bodyPr/>
                    <a:lstStyle/>
                    <a:p>
                      <a:r>
                        <a:rPr lang="en-US" dirty="0" smtClean="0"/>
                        <a:t>5mCpG</a:t>
                      </a:r>
                      <a:r>
                        <a:rPr lang="en-US" baseline="0" dirty="0" smtClean="0"/>
                        <a:t> promoter</a:t>
                      </a:r>
                      <a:endParaRPr lang="en-US" dirty="0"/>
                    </a:p>
                  </a:txBody>
                  <a:tcPr/>
                </a:tc>
                <a:tc>
                  <a:txBody>
                    <a:bodyPr/>
                    <a:lstStyle/>
                    <a:p>
                      <a:r>
                        <a:rPr lang="en-US" dirty="0" smtClean="0"/>
                        <a:t>0.834</a:t>
                      </a:r>
                      <a:endParaRPr lang="en-US" dirty="0"/>
                    </a:p>
                  </a:txBody>
                  <a:tcPr/>
                </a:tc>
              </a:tr>
              <a:tr h="370840">
                <a:tc>
                  <a:txBody>
                    <a:bodyPr/>
                    <a:lstStyle/>
                    <a:p>
                      <a:r>
                        <a:rPr lang="en-US" dirty="0" smtClean="0"/>
                        <a:t>5mCpG body</a:t>
                      </a:r>
                      <a:endParaRPr lang="en-US" dirty="0"/>
                    </a:p>
                  </a:txBody>
                  <a:tcPr/>
                </a:tc>
                <a:tc>
                  <a:txBody>
                    <a:bodyPr/>
                    <a:lstStyle/>
                    <a:p>
                      <a:r>
                        <a:rPr lang="en-US" dirty="0" smtClean="0"/>
                        <a:t>0.204</a:t>
                      </a:r>
                      <a:endParaRPr lang="en-US" dirty="0"/>
                    </a:p>
                  </a:txBody>
                  <a:tcPr/>
                </a:tc>
              </a:tr>
              <a:tr h="370840">
                <a:tc>
                  <a:txBody>
                    <a:bodyPr/>
                    <a:lstStyle/>
                    <a:p>
                      <a:r>
                        <a:rPr lang="en-US" dirty="0" smtClean="0"/>
                        <a:t>H3k27me3 promoter</a:t>
                      </a:r>
                      <a:r>
                        <a:rPr lang="en-US" baseline="0" dirty="0" smtClean="0"/>
                        <a:t> </a:t>
                      </a:r>
                      <a:endParaRPr lang="en-US" dirty="0"/>
                    </a:p>
                  </a:txBody>
                  <a:tcPr/>
                </a:tc>
                <a:tc>
                  <a:txBody>
                    <a:bodyPr/>
                    <a:lstStyle/>
                    <a:p>
                      <a:r>
                        <a:rPr lang="en-US" dirty="0" smtClean="0"/>
                        <a:t>0.121</a:t>
                      </a:r>
                      <a:endParaRPr lang="en-US" dirty="0"/>
                    </a:p>
                  </a:txBody>
                  <a:tcPr/>
                </a:tc>
              </a:tr>
              <a:tr h="370840">
                <a:tc>
                  <a:txBody>
                    <a:bodyPr/>
                    <a:lstStyle/>
                    <a:p>
                      <a:r>
                        <a:rPr lang="en-US" dirty="0" smtClean="0"/>
                        <a:t>H3k27me3 body</a:t>
                      </a:r>
                      <a:endParaRPr lang="en-US" dirty="0"/>
                    </a:p>
                  </a:txBody>
                  <a:tcPr/>
                </a:tc>
                <a:tc>
                  <a:txBody>
                    <a:bodyPr/>
                    <a:lstStyle/>
                    <a:p>
                      <a:r>
                        <a:rPr lang="en-US" dirty="0" smtClean="0"/>
                        <a:t>0.054</a:t>
                      </a:r>
                      <a:endParaRPr lang="en-US" dirty="0"/>
                    </a:p>
                  </a:txBody>
                  <a:tcPr/>
                </a:tc>
              </a:tr>
              <a:tr h="370840">
                <a:tc>
                  <a:txBody>
                    <a:bodyPr/>
                    <a:lstStyle/>
                    <a:p>
                      <a:r>
                        <a:rPr lang="en-US" dirty="0" smtClean="0"/>
                        <a:t>H3k36me3 promoter</a:t>
                      </a:r>
                      <a:endParaRPr lang="en-US" dirty="0"/>
                    </a:p>
                  </a:txBody>
                  <a:tcPr/>
                </a:tc>
                <a:tc>
                  <a:txBody>
                    <a:bodyPr/>
                    <a:lstStyle/>
                    <a:p>
                      <a:r>
                        <a:rPr lang="en-US" dirty="0" smtClean="0"/>
                        <a:t>0.292</a:t>
                      </a:r>
                      <a:endParaRPr lang="en-US" dirty="0"/>
                    </a:p>
                  </a:txBody>
                  <a:tcPr/>
                </a:tc>
              </a:tr>
              <a:tr h="370840">
                <a:tc>
                  <a:txBody>
                    <a:bodyPr/>
                    <a:lstStyle/>
                    <a:p>
                      <a:r>
                        <a:rPr lang="en-US" dirty="0" smtClean="0"/>
                        <a:t>H3k36me3 body</a:t>
                      </a:r>
                      <a:endParaRPr lang="en-US" dirty="0"/>
                    </a:p>
                  </a:txBody>
                  <a:tcPr/>
                </a:tc>
                <a:tc>
                  <a:txBody>
                    <a:bodyPr/>
                    <a:lstStyle/>
                    <a:p>
                      <a:r>
                        <a:rPr lang="en-US" b="1" dirty="0" smtClean="0"/>
                        <a:t>3.11e-07</a:t>
                      </a:r>
                      <a:endParaRPr lang="en-US" b="1" dirty="0"/>
                    </a:p>
                  </a:txBody>
                  <a:tcPr/>
                </a:tc>
              </a:tr>
              <a:tr h="370840">
                <a:tc>
                  <a:txBody>
                    <a:bodyPr/>
                    <a:lstStyle/>
                    <a:p>
                      <a:r>
                        <a:rPr lang="en-US" dirty="0" smtClean="0"/>
                        <a:t>H3k9me2 promoter</a:t>
                      </a:r>
                      <a:endParaRPr lang="en-US" b="1" dirty="0"/>
                    </a:p>
                  </a:txBody>
                  <a:tcPr/>
                </a:tc>
                <a:tc>
                  <a:txBody>
                    <a:bodyPr/>
                    <a:lstStyle/>
                    <a:p>
                      <a:r>
                        <a:rPr lang="en-US" b="0" dirty="0" smtClean="0"/>
                        <a:t>0.3486</a:t>
                      </a:r>
                      <a:endParaRPr lang="en-US" b="0" dirty="0"/>
                    </a:p>
                  </a:txBody>
                  <a:tcPr/>
                </a:tc>
              </a:tr>
              <a:tr h="370840">
                <a:tc>
                  <a:txBody>
                    <a:bodyPr/>
                    <a:lstStyle/>
                    <a:p>
                      <a:r>
                        <a:rPr lang="en-US" dirty="0" smtClean="0"/>
                        <a:t>H3k9me2 body</a:t>
                      </a:r>
                      <a:endParaRPr lang="en-US" dirty="0"/>
                    </a:p>
                  </a:txBody>
                  <a:tcPr/>
                </a:tc>
                <a:tc>
                  <a:txBody>
                    <a:bodyPr/>
                    <a:lstStyle/>
                    <a:p>
                      <a:r>
                        <a:rPr lang="en-US" dirty="0" smtClean="0"/>
                        <a:t>0.44</a:t>
                      </a:r>
                      <a:endParaRPr lang="en-US" dirty="0"/>
                    </a:p>
                  </a:txBody>
                  <a:tcPr/>
                </a:tc>
              </a:tr>
            </a:tbl>
          </a:graphicData>
        </a:graphic>
      </p:graphicFrame>
      <p:sp>
        <p:nvSpPr>
          <p:cNvPr id="3" name="Rectangle 2"/>
          <p:cNvSpPr/>
          <p:nvPr/>
        </p:nvSpPr>
        <p:spPr>
          <a:xfrm>
            <a:off x="996285" y="4312920"/>
            <a:ext cx="3179475" cy="33528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459" y="1690688"/>
            <a:ext cx="6539029" cy="4081830"/>
          </a:xfrm>
          <a:prstGeom prst="rect">
            <a:avLst/>
          </a:prstGeom>
        </p:spPr>
      </p:pic>
      <p:sp>
        <p:nvSpPr>
          <p:cNvPr id="4" name="Oval 3"/>
          <p:cNvSpPr/>
          <p:nvPr/>
        </p:nvSpPr>
        <p:spPr>
          <a:xfrm>
            <a:off x="5527398" y="1768207"/>
            <a:ext cx="1314077" cy="253673"/>
          </a:xfrm>
          <a:prstGeom prst="ellipse">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946586" y="3749274"/>
            <a:ext cx="1319135" cy="271883"/>
          </a:xfrm>
          <a:prstGeom prst="ellipse">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482548" y="2566930"/>
            <a:ext cx="1327533" cy="247880"/>
          </a:xfrm>
          <a:prstGeom prst="ellipse">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726243" y="5892587"/>
            <a:ext cx="5883759" cy="463642"/>
            <a:chOff x="6026046" y="6050203"/>
            <a:chExt cx="5883759" cy="463642"/>
          </a:xfrm>
        </p:grpSpPr>
        <p:sp>
          <p:nvSpPr>
            <p:cNvPr id="12" name="Oval 11"/>
            <p:cNvSpPr/>
            <p:nvPr/>
          </p:nvSpPr>
          <p:spPr>
            <a:xfrm>
              <a:off x="6026046" y="6050203"/>
              <a:ext cx="1767300" cy="463642"/>
            </a:xfrm>
            <a:prstGeom prst="ellipse">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855804" y="6052180"/>
              <a:ext cx="4054001" cy="461665"/>
            </a:xfrm>
            <a:prstGeom prst="rect">
              <a:avLst/>
            </a:prstGeom>
            <a:noFill/>
          </p:spPr>
          <p:txBody>
            <a:bodyPr wrap="square" rtlCol="0">
              <a:spAutoFit/>
            </a:bodyPr>
            <a:lstStyle/>
            <a:p>
              <a:r>
                <a:rPr lang="en-US" sz="2400" smtClean="0"/>
                <a:t>= decision based on H3k36me3</a:t>
              </a:r>
              <a:endParaRPr lang="en-US" sz="2400"/>
            </a:p>
          </p:txBody>
        </p:sp>
      </p:grpSp>
      <p:sp>
        <p:nvSpPr>
          <p:cNvPr id="14" name="Oval 13"/>
          <p:cNvSpPr/>
          <p:nvPr/>
        </p:nvSpPr>
        <p:spPr>
          <a:xfrm>
            <a:off x="6241924" y="2154331"/>
            <a:ext cx="1314077" cy="269380"/>
          </a:xfrm>
          <a:prstGeom prst="ellipse">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074829" y="3360145"/>
            <a:ext cx="1314077" cy="258896"/>
          </a:xfrm>
          <a:prstGeom prst="ellipse">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0141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Conclusions</a:t>
            </a:r>
            <a:endParaRPr lang="en-US" b="1" dirty="0"/>
          </a:p>
        </p:txBody>
      </p:sp>
      <p:sp>
        <p:nvSpPr>
          <p:cNvPr id="3" name="Content Placeholder 2"/>
          <p:cNvSpPr>
            <a:spLocks noGrp="1"/>
          </p:cNvSpPr>
          <p:nvPr>
            <p:ph idx="1"/>
          </p:nvPr>
        </p:nvSpPr>
        <p:spPr>
          <a:xfrm>
            <a:off x="838200" y="1536867"/>
            <a:ext cx="10515600" cy="4351338"/>
          </a:xfrm>
        </p:spPr>
        <p:txBody>
          <a:bodyPr>
            <a:normAutofit/>
          </a:bodyPr>
          <a:lstStyle/>
          <a:p>
            <a:pPr>
              <a:lnSpc>
                <a:spcPct val="100000"/>
              </a:lnSpc>
              <a:spcBef>
                <a:spcPts val="0"/>
              </a:spcBef>
            </a:pPr>
            <a:r>
              <a:rPr lang="en-US" dirty="0" smtClean="0">
                <a:latin typeface="Calibri Light" charset="0"/>
                <a:ea typeface="Calibri Light" charset="0"/>
                <a:cs typeface="Calibri Light" charset="0"/>
              </a:rPr>
              <a:t>Positives</a:t>
            </a:r>
            <a:r>
              <a:rPr lang="en-US" b="1" dirty="0" smtClean="0">
                <a:latin typeface="Calibri Light" charset="0"/>
                <a:ea typeface="Calibri Light" charset="0"/>
                <a:cs typeface="Calibri Light" charset="0"/>
              </a:rPr>
              <a:t>: higher accuracy (~84%) </a:t>
            </a:r>
            <a:r>
              <a:rPr lang="en-US" dirty="0" smtClean="0">
                <a:latin typeface="Calibri Light" charset="0"/>
                <a:ea typeface="Calibri Light" charset="0"/>
                <a:cs typeface="Calibri Light" charset="0"/>
              </a:rPr>
              <a:t>across all machine learning models compared to  </a:t>
            </a:r>
            <a:r>
              <a:rPr lang="en-US" dirty="0" err="1" smtClean="0">
                <a:latin typeface="Calibri Light" charset="0"/>
                <a:ea typeface="Calibri Light" charset="0"/>
                <a:cs typeface="Calibri Light" charset="0"/>
              </a:rPr>
              <a:t>MaGIC</a:t>
            </a:r>
            <a:r>
              <a:rPr lang="en-US" dirty="0" smtClean="0">
                <a:latin typeface="Calibri Light" charset="0"/>
                <a:ea typeface="Calibri Light" charset="0"/>
                <a:cs typeface="Calibri Light" charset="0"/>
              </a:rPr>
              <a:t> 1.0</a:t>
            </a:r>
            <a:r>
              <a:rPr lang="en-US" b="1" dirty="0" smtClean="0">
                <a:latin typeface="Calibri Light" charset="0"/>
                <a:ea typeface="Calibri Light" charset="0"/>
                <a:cs typeface="Calibri Light" charset="0"/>
              </a:rPr>
              <a:t>, identifies more </a:t>
            </a:r>
            <a:r>
              <a:rPr lang="en-US" b="1" dirty="0" err="1" smtClean="0">
                <a:latin typeface="Calibri Light" charset="0"/>
                <a:ea typeface="Calibri Light" charset="0"/>
                <a:cs typeface="Calibri Light" charset="0"/>
              </a:rPr>
              <a:t>rMAE</a:t>
            </a:r>
            <a:r>
              <a:rPr lang="en-US" b="1" dirty="0" smtClean="0">
                <a:latin typeface="Calibri Light" charset="0"/>
                <a:ea typeface="Calibri Light" charset="0"/>
                <a:cs typeface="Calibri Light" charset="0"/>
              </a:rPr>
              <a:t> genes correctly</a:t>
            </a:r>
          </a:p>
          <a:p>
            <a:pPr>
              <a:lnSpc>
                <a:spcPct val="100000"/>
              </a:lnSpc>
              <a:spcBef>
                <a:spcPts val="0"/>
              </a:spcBef>
            </a:pPr>
            <a:r>
              <a:rPr lang="en-US" dirty="0" smtClean="0">
                <a:latin typeface="Calibri Light" charset="0"/>
                <a:ea typeface="Calibri Light" charset="0"/>
                <a:cs typeface="Calibri Light" charset="0"/>
              </a:rPr>
              <a:t>Clear problems: </a:t>
            </a:r>
            <a:r>
              <a:rPr lang="en-US" b="1" dirty="0" smtClean="0">
                <a:latin typeface="Calibri Light" charset="0"/>
                <a:ea typeface="Calibri Light" charset="0"/>
                <a:cs typeface="Calibri Light" charset="0"/>
              </a:rPr>
              <a:t>very low specificity </a:t>
            </a:r>
            <a:r>
              <a:rPr lang="en-US" dirty="0" smtClean="0">
                <a:latin typeface="Calibri Light" charset="0"/>
                <a:ea typeface="Calibri Light" charset="0"/>
                <a:cs typeface="Calibri Light" charset="0"/>
              </a:rPr>
              <a:t>and </a:t>
            </a:r>
            <a:r>
              <a:rPr lang="en-US" b="1" dirty="0" smtClean="0">
                <a:latin typeface="Calibri Light" charset="0"/>
                <a:ea typeface="Calibri Light" charset="0"/>
                <a:cs typeface="Calibri Light" charset="0"/>
              </a:rPr>
              <a:t>AUC values </a:t>
            </a:r>
            <a:r>
              <a:rPr lang="en-US" dirty="0" smtClean="0">
                <a:latin typeface="Calibri Light" charset="0"/>
                <a:ea typeface="Calibri Light" charset="0"/>
                <a:cs typeface="Calibri Light" charset="0"/>
              </a:rPr>
              <a:t>across all the machine learning models tested </a:t>
            </a:r>
            <a:r>
              <a:rPr lang="en-US" b="1" dirty="0" smtClean="0">
                <a:latin typeface="Calibri Light" charset="0"/>
                <a:ea typeface="Calibri Light" charset="0"/>
                <a:cs typeface="Calibri Light" charset="0"/>
              </a:rPr>
              <a:t>indicate many missing </a:t>
            </a:r>
            <a:r>
              <a:rPr lang="en-US" b="1" dirty="0" err="1" smtClean="0">
                <a:latin typeface="Calibri Light" charset="0"/>
                <a:ea typeface="Calibri Light" charset="0"/>
                <a:cs typeface="Calibri Light" charset="0"/>
              </a:rPr>
              <a:t>rMAE</a:t>
            </a:r>
            <a:r>
              <a:rPr lang="en-US" b="1" dirty="0" smtClean="0">
                <a:latin typeface="Calibri Light" charset="0"/>
                <a:ea typeface="Calibri Light" charset="0"/>
                <a:cs typeface="Calibri Light" charset="0"/>
              </a:rPr>
              <a:t> genes</a:t>
            </a:r>
          </a:p>
          <a:p>
            <a:pPr>
              <a:lnSpc>
                <a:spcPct val="100000"/>
              </a:lnSpc>
              <a:spcBef>
                <a:spcPts val="0"/>
              </a:spcBef>
            </a:pPr>
            <a:r>
              <a:rPr lang="en-US" dirty="0" smtClean="0">
                <a:latin typeface="Calibri Light" charset="0"/>
                <a:ea typeface="Calibri Light" charset="0"/>
                <a:cs typeface="Calibri Light" charset="0"/>
              </a:rPr>
              <a:t>Based on feature selection, </a:t>
            </a:r>
            <a:r>
              <a:rPr lang="en-US" b="1" dirty="0" smtClean="0">
                <a:latin typeface="Calibri Light" charset="0"/>
                <a:ea typeface="Calibri Light" charset="0"/>
                <a:cs typeface="Calibri Light" charset="0"/>
              </a:rPr>
              <a:t>H3K36me3 gene body </a:t>
            </a:r>
            <a:r>
              <a:rPr lang="en-US" dirty="0" smtClean="0">
                <a:latin typeface="Calibri Light" charset="0"/>
                <a:ea typeface="Calibri Light" charset="0"/>
                <a:cs typeface="Calibri Light" charset="0"/>
              </a:rPr>
              <a:t>seems to be the </a:t>
            </a:r>
            <a:r>
              <a:rPr lang="en-US" b="1" dirty="0" smtClean="0">
                <a:latin typeface="Calibri Light" charset="0"/>
                <a:ea typeface="Calibri Light" charset="0"/>
                <a:cs typeface="Calibri Light" charset="0"/>
              </a:rPr>
              <a:t>most significant predictor</a:t>
            </a:r>
          </a:p>
          <a:p>
            <a:pPr>
              <a:lnSpc>
                <a:spcPct val="100000"/>
              </a:lnSpc>
              <a:spcBef>
                <a:spcPts val="0"/>
              </a:spcBef>
            </a:pPr>
            <a:r>
              <a:rPr lang="en-US" dirty="0" smtClean="0">
                <a:latin typeface="Calibri Light" charset="0"/>
                <a:ea typeface="Calibri Light" charset="0"/>
                <a:cs typeface="Calibri Light" charset="0"/>
              </a:rPr>
              <a:t>H3K9me2 and </a:t>
            </a:r>
            <a:r>
              <a:rPr lang="en-US" dirty="0" err="1" smtClean="0">
                <a:latin typeface="Calibri Light" charset="0"/>
                <a:ea typeface="Calibri Light" charset="0"/>
                <a:cs typeface="Calibri Light" charset="0"/>
              </a:rPr>
              <a:t>CpG</a:t>
            </a:r>
            <a:r>
              <a:rPr lang="en-US" dirty="0" smtClean="0">
                <a:latin typeface="Calibri Light" charset="0"/>
                <a:ea typeface="Calibri Light" charset="0"/>
                <a:cs typeface="Calibri Light" charset="0"/>
              </a:rPr>
              <a:t> methylation do not increase predictive power drastically</a:t>
            </a:r>
          </a:p>
          <a:p>
            <a:pPr>
              <a:lnSpc>
                <a:spcPct val="100000"/>
              </a:lnSpc>
              <a:spcBef>
                <a:spcPts val="0"/>
              </a:spcBef>
            </a:pPr>
            <a:r>
              <a:rPr lang="en-US" dirty="0" smtClean="0">
                <a:latin typeface="Calibri Light" charset="0"/>
                <a:ea typeface="Calibri Light" charset="0"/>
                <a:cs typeface="Calibri Light" charset="0"/>
              </a:rPr>
              <a:t>Preliminary model selection: </a:t>
            </a:r>
            <a:r>
              <a:rPr lang="en-US" b="1" dirty="0" smtClean="0">
                <a:latin typeface="Calibri Light" charset="0"/>
                <a:ea typeface="Calibri Light" charset="0"/>
                <a:cs typeface="Calibri Light" charset="0"/>
              </a:rPr>
              <a:t>Recursive Partitioning Decision Tree</a:t>
            </a:r>
          </a:p>
        </p:txBody>
      </p:sp>
    </p:spTree>
    <p:extLst>
      <p:ext uri="{BB962C8B-B14F-4D97-AF65-F5344CB8AC3E}">
        <p14:creationId xmlns:p14="http://schemas.microsoft.com/office/powerpoint/2010/main" val="16027557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a:t>
            </a:r>
            <a:r>
              <a:rPr lang="en-US" b="1" dirty="0" smtClean="0"/>
              <a:t>cknowledgements</a:t>
            </a:r>
            <a:endParaRPr lang="en-US" b="1" dirty="0"/>
          </a:p>
        </p:txBody>
      </p:sp>
      <p:sp>
        <p:nvSpPr>
          <p:cNvPr id="3" name="Content Placeholder 2"/>
          <p:cNvSpPr>
            <a:spLocks noGrp="1"/>
          </p:cNvSpPr>
          <p:nvPr>
            <p:ph idx="1"/>
          </p:nvPr>
        </p:nvSpPr>
        <p:spPr>
          <a:xfrm>
            <a:off x="537950" y="1822450"/>
            <a:ext cx="5658134" cy="4351338"/>
          </a:xfrm>
        </p:spPr>
        <p:txBody>
          <a:bodyPr>
            <a:normAutofit/>
          </a:bodyPr>
          <a:lstStyle/>
          <a:p>
            <a:r>
              <a:rPr lang="en-US" b="1" dirty="0" smtClean="0">
                <a:latin typeface="Calibri Light" charset="0"/>
                <a:ea typeface="Calibri Light" charset="0"/>
                <a:cs typeface="Calibri Light" charset="0"/>
              </a:rPr>
              <a:t>Sasha </a:t>
            </a:r>
            <a:r>
              <a:rPr lang="en-US" b="1" dirty="0" err="1" smtClean="0">
                <a:latin typeface="Calibri Light" charset="0"/>
                <a:ea typeface="Calibri Light" charset="0"/>
                <a:cs typeface="Calibri Light" charset="0"/>
              </a:rPr>
              <a:t>Gimelbrant</a:t>
            </a:r>
            <a:r>
              <a:rPr lang="en-US" b="1" dirty="0">
                <a:latin typeface="Calibri Light" charset="0"/>
                <a:ea typeface="Calibri Light" charset="0"/>
                <a:cs typeface="Calibri Light" charset="0"/>
              </a:rPr>
              <a:t> </a:t>
            </a:r>
            <a:r>
              <a:rPr lang="en-US" dirty="0" smtClean="0">
                <a:latin typeface="Calibri Light" charset="0"/>
                <a:ea typeface="Calibri Light" charset="0"/>
                <a:cs typeface="Calibri Light" charset="0"/>
              </a:rPr>
              <a:t>and </a:t>
            </a:r>
            <a:r>
              <a:rPr lang="en-US" dirty="0" err="1" smtClean="0"/>
              <a:t>Sébastien</a:t>
            </a:r>
            <a:r>
              <a:rPr lang="en-US" dirty="0" smtClean="0"/>
              <a:t> </a:t>
            </a:r>
            <a:r>
              <a:rPr lang="en-US" b="1" dirty="0" err="1" smtClean="0">
                <a:latin typeface="Calibri Light" charset="0"/>
                <a:ea typeface="Calibri Light" charset="0"/>
                <a:cs typeface="Calibri Light" charset="0"/>
              </a:rPr>
              <a:t>Vigneau</a:t>
            </a:r>
            <a:r>
              <a:rPr lang="en-US" dirty="0" smtClean="0">
                <a:latin typeface="Calibri Light" charset="0"/>
                <a:ea typeface="Calibri Light" charset="0"/>
                <a:cs typeface="Calibri Light" charset="0"/>
              </a:rPr>
              <a:t> for their thoughtful mentorship and guidance, as well as the other </a:t>
            </a:r>
            <a:r>
              <a:rPr lang="en-US" dirty="0" err="1" smtClean="0">
                <a:latin typeface="Calibri Light" charset="0"/>
                <a:ea typeface="Calibri Light" charset="0"/>
                <a:cs typeface="Calibri Light" charset="0"/>
              </a:rPr>
              <a:t>Gimelbrant</a:t>
            </a:r>
            <a:r>
              <a:rPr lang="en-US" dirty="0" smtClean="0">
                <a:latin typeface="Calibri Light" charset="0"/>
                <a:ea typeface="Calibri Light" charset="0"/>
                <a:cs typeface="Calibri Light" charset="0"/>
              </a:rPr>
              <a:t> lab members</a:t>
            </a:r>
          </a:p>
          <a:p>
            <a:r>
              <a:rPr lang="en-US" b="1" dirty="0" smtClean="0">
                <a:latin typeface="Calibri Light" charset="0"/>
                <a:ea typeface="Calibri Light" charset="0"/>
                <a:cs typeface="Calibri Light" charset="0"/>
              </a:rPr>
              <a:t>Susanne Churchill, Barbara </a:t>
            </a:r>
            <a:r>
              <a:rPr lang="en-US" b="1" dirty="0" err="1" smtClean="0">
                <a:latin typeface="Calibri Light" charset="0"/>
                <a:ea typeface="Calibri Light" charset="0"/>
                <a:cs typeface="Calibri Light" charset="0"/>
              </a:rPr>
              <a:t>Mawn</a:t>
            </a:r>
            <a:r>
              <a:rPr lang="en-US" b="1" smtClean="0">
                <a:latin typeface="Calibri Light" charset="0"/>
                <a:ea typeface="Calibri Light" charset="0"/>
                <a:cs typeface="Calibri Light" charset="0"/>
              </a:rPr>
              <a:t>, Jean Fan </a:t>
            </a:r>
            <a:r>
              <a:rPr lang="en-US" smtClean="0">
                <a:latin typeface="Calibri Light" charset="0"/>
                <a:ea typeface="Calibri Light" charset="0"/>
                <a:cs typeface="Calibri Light" charset="0"/>
              </a:rPr>
              <a:t>and </a:t>
            </a:r>
            <a:r>
              <a:rPr lang="en-US" dirty="0" smtClean="0">
                <a:latin typeface="Calibri Light" charset="0"/>
                <a:ea typeface="Calibri Light" charset="0"/>
                <a:cs typeface="Calibri Light" charset="0"/>
              </a:rPr>
              <a:t>others at HMS DBMI </a:t>
            </a:r>
          </a:p>
          <a:p>
            <a:r>
              <a:rPr lang="en-US" b="1" dirty="0" err="1">
                <a:latin typeface="Calibri Light" charset="0"/>
                <a:ea typeface="Calibri Light" charset="0"/>
                <a:cs typeface="Calibri Light" charset="0"/>
              </a:rPr>
              <a:t>Domnique</a:t>
            </a:r>
            <a:r>
              <a:rPr lang="en-US" b="1" dirty="0">
                <a:latin typeface="Calibri Light" charset="0"/>
                <a:ea typeface="Calibri Light" charset="0"/>
                <a:cs typeface="Calibri Light" charset="0"/>
              </a:rPr>
              <a:t> </a:t>
            </a:r>
            <a:r>
              <a:rPr lang="en-US" b="1" dirty="0" err="1" smtClean="0">
                <a:latin typeface="Calibri Light" charset="0"/>
                <a:ea typeface="Calibri Light" charset="0"/>
                <a:cs typeface="Calibri Light" charset="0"/>
              </a:rPr>
              <a:t>Altarejos</a:t>
            </a:r>
            <a:r>
              <a:rPr lang="en-US" b="1" dirty="0" smtClean="0">
                <a:latin typeface="Calibri Light" charset="0"/>
                <a:ea typeface="Calibri Light" charset="0"/>
                <a:cs typeface="Calibri Light" charset="0"/>
              </a:rPr>
              <a:t> </a:t>
            </a:r>
            <a:r>
              <a:rPr lang="en-US" dirty="0" smtClean="0">
                <a:latin typeface="Calibri Light" charset="0"/>
                <a:ea typeface="Calibri Light" charset="0"/>
                <a:cs typeface="Calibri Light" charset="0"/>
              </a:rPr>
              <a:t>at Harvard-MIT HST Summer Institute</a:t>
            </a:r>
          </a:p>
          <a:p>
            <a:r>
              <a:rPr lang="en-US" dirty="0" smtClean="0">
                <a:latin typeface="Calibri Light" charset="0"/>
                <a:ea typeface="Calibri Light" charset="0"/>
                <a:cs typeface="Calibri Light" charset="0"/>
              </a:rPr>
              <a:t>Dana-Farber Cancer Institute</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6084" y="1822450"/>
            <a:ext cx="5631976" cy="4223982"/>
          </a:xfrm>
          <a:prstGeom prst="rect">
            <a:avLst/>
          </a:prstGeom>
        </p:spPr>
      </p:pic>
    </p:spTree>
    <p:extLst>
      <p:ext uri="{BB962C8B-B14F-4D97-AF65-F5344CB8AC3E}">
        <p14:creationId xmlns:p14="http://schemas.microsoft.com/office/powerpoint/2010/main" val="16284723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633" y="363883"/>
            <a:ext cx="10515600" cy="1325563"/>
          </a:xfrm>
        </p:spPr>
        <p:txBody>
          <a:bodyPr/>
          <a:lstStyle/>
          <a:p>
            <a:r>
              <a:rPr lang="en-US" b="1" dirty="0" smtClean="0"/>
              <a:t>Future Goals</a:t>
            </a:r>
            <a:endParaRPr lang="en-US" b="1" dirty="0"/>
          </a:p>
        </p:txBody>
      </p:sp>
      <p:sp>
        <p:nvSpPr>
          <p:cNvPr id="3" name="Content Placeholder 2"/>
          <p:cNvSpPr>
            <a:spLocks noGrp="1"/>
          </p:cNvSpPr>
          <p:nvPr>
            <p:ph idx="1"/>
          </p:nvPr>
        </p:nvSpPr>
        <p:spPr>
          <a:xfrm>
            <a:off x="431337" y="1535212"/>
            <a:ext cx="5277787" cy="4850598"/>
          </a:xfrm>
        </p:spPr>
        <p:txBody>
          <a:bodyPr>
            <a:normAutofit/>
          </a:bodyPr>
          <a:lstStyle/>
          <a:p>
            <a:pPr fontAlgn="base"/>
            <a:r>
              <a:rPr lang="en-US" dirty="0" smtClean="0">
                <a:latin typeface="Calibri Light" charset="0"/>
                <a:ea typeface="Calibri Light" charset="0"/>
                <a:cs typeface="Calibri Light" charset="0"/>
              </a:rPr>
              <a:t>Evaluate more epigenetic marks using the </a:t>
            </a:r>
            <a:r>
              <a:rPr lang="en-US" dirty="0" err="1" smtClean="0">
                <a:latin typeface="Calibri Light" charset="0"/>
                <a:ea typeface="Calibri Light" charset="0"/>
                <a:cs typeface="Calibri Light" charset="0"/>
              </a:rPr>
              <a:t>MaGIC</a:t>
            </a:r>
            <a:r>
              <a:rPr lang="en-US" dirty="0" smtClean="0">
                <a:latin typeface="Calibri Light" charset="0"/>
                <a:ea typeface="Calibri Light" charset="0"/>
                <a:cs typeface="Calibri Light" charset="0"/>
              </a:rPr>
              <a:t> 2.0 pipeline</a:t>
            </a:r>
          </a:p>
          <a:p>
            <a:pPr fontAlgn="base"/>
            <a:r>
              <a:rPr lang="en-US" dirty="0" smtClean="0">
                <a:latin typeface="Calibri Light" charset="0"/>
                <a:ea typeface="Calibri Light" charset="0"/>
                <a:cs typeface="Calibri Light" charset="0"/>
              </a:rPr>
              <a:t>Evaluate classifier across cell types and species</a:t>
            </a:r>
          </a:p>
          <a:p>
            <a:pPr fontAlgn="base"/>
            <a:r>
              <a:rPr lang="en-US" dirty="0" smtClean="0">
                <a:latin typeface="Calibri Light" charset="0"/>
                <a:ea typeface="Calibri Light" charset="0"/>
                <a:cs typeface="Calibri Light" charset="0"/>
              </a:rPr>
              <a:t>Compare chromatin signature of autosomal MAE and X-inactivated genes</a:t>
            </a:r>
          </a:p>
          <a:p>
            <a:pPr fontAlgn="base"/>
            <a:r>
              <a:rPr lang="en-US" dirty="0">
                <a:latin typeface="Calibri Light" charset="0"/>
                <a:ea typeface="Calibri Light" charset="0"/>
                <a:cs typeface="Calibri Light" charset="0"/>
              </a:rPr>
              <a:t>D</a:t>
            </a:r>
            <a:r>
              <a:rPr lang="en-US" dirty="0" smtClean="0">
                <a:latin typeface="Calibri Light" charset="0"/>
                <a:ea typeface="Calibri Light" charset="0"/>
                <a:cs typeface="Calibri Light" charset="0"/>
              </a:rPr>
              <a:t>etermine if chromatin signature varies with allelic bias</a:t>
            </a:r>
            <a:endParaRPr lang="en-US" dirty="0">
              <a:latin typeface="Calibri Light" charset="0"/>
              <a:ea typeface="Calibri Light" charset="0"/>
              <a:cs typeface="Calibri Light" charset="0"/>
            </a:endParaRPr>
          </a:p>
          <a:p>
            <a:pPr fontAlgn="base"/>
            <a:r>
              <a:rPr lang="en-US" dirty="0" smtClean="0">
                <a:latin typeface="Calibri Light" charset="0"/>
                <a:ea typeface="Calibri Light" charset="0"/>
                <a:cs typeface="Calibri Light" charset="0"/>
              </a:rPr>
              <a:t>Release pipeline as software</a:t>
            </a:r>
            <a:endParaRPr lang="en-US" dirty="0">
              <a:latin typeface="Calibri Light" charset="0"/>
              <a:ea typeface="Calibri Light" charset="0"/>
              <a:cs typeface="Calibri Light" charset="0"/>
            </a:endParaRPr>
          </a:p>
        </p:txBody>
      </p:sp>
      <p:grpSp>
        <p:nvGrpSpPr>
          <p:cNvPr id="37" name="Group 36"/>
          <p:cNvGrpSpPr/>
          <p:nvPr/>
        </p:nvGrpSpPr>
        <p:grpSpPr>
          <a:xfrm>
            <a:off x="5494333" y="555748"/>
            <a:ext cx="6609326" cy="2802049"/>
            <a:chOff x="416995" y="1294571"/>
            <a:chExt cx="11064134" cy="4909165"/>
          </a:xfrm>
        </p:grpSpPr>
        <p:grpSp>
          <p:nvGrpSpPr>
            <p:cNvPr id="4" name="Group 3"/>
            <p:cNvGrpSpPr/>
            <p:nvPr/>
          </p:nvGrpSpPr>
          <p:grpSpPr>
            <a:xfrm>
              <a:off x="9366863" y="1294571"/>
              <a:ext cx="2114266" cy="2086982"/>
              <a:chOff x="9917817" y="2730362"/>
              <a:chExt cx="2114266" cy="2086982"/>
            </a:xfrm>
          </p:grpSpPr>
          <p:sp>
            <p:nvSpPr>
              <p:cNvPr id="5" name="Flowchart: Data 34"/>
              <p:cNvSpPr/>
              <p:nvPr/>
            </p:nvSpPr>
            <p:spPr>
              <a:xfrm>
                <a:off x="10281755" y="4204696"/>
                <a:ext cx="1386385" cy="61264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Scores</a:t>
                </a:r>
                <a:endParaRPr lang="en-US" sz="900" dirty="0"/>
              </a:p>
            </p:txBody>
          </p:sp>
          <p:sp>
            <p:nvSpPr>
              <p:cNvPr id="6" name="Flowchart: Data 37"/>
              <p:cNvSpPr/>
              <p:nvPr/>
            </p:nvSpPr>
            <p:spPr>
              <a:xfrm>
                <a:off x="9917817" y="2730362"/>
                <a:ext cx="2114266" cy="61264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Scores + predictions</a:t>
                </a:r>
                <a:endParaRPr lang="en-US" sz="900" dirty="0"/>
              </a:p>
            </p:txBody>
          </p:sp>
          <p:sp>
            <p:nvSpPr>
              <p:cNvPr id="7" name="Flowchart: Or 38"/>
              <p:cNvSpPr/>
              <p:nvPr/>
            </p:nvSpPr>
            <p:spPr>
              <a:xfrm>
                <a:off x="10771693" y="3520702"/>
                <a:ext cx="509054" cy="509596"/>
              </a:xfrm>
              <a:prstGeom prst="flowChar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8" name="TextBox 7"/>
              <p:cNvSpPr txBox="1"/>
              <p:nvPr/>
            </p:nvSpPr>
            <p:spPr>
              <a:xfrm>
                <a:off x="11338244" y="3588440"/>
                <a:ext cx="542596" cy="404416"/>
              </a:xfrm>
              <a:prstGeom prst="rect">
                <a:avLst/>
              </a:prstGeom>
              <a:noFill/>
            </p:spPr>
            <p:txBody>
              <a:bodyPr wrap="none" rtlCol="0">
                <a:spAutoFit/>
              </a:bodyPr>
              <a:lstStyle/>
              <a:p>
                <a:r>
                  <a:rPr lang="en-US" sz="900" dirty="0" smtClean="0"/>
                  <a:t>OR</a:t>
                </a:r>
                <a:endParaRPr lang="en-US" sz="900" dirty="0"/>
              </a:p>
            </p:txBody>
          </p:sp>
        </p:grpSp>
        <p:cxnSp>
          <p:nvCxnSpPr>
            <p:cNvPr id="9" name="Curved Connector 8"/>
            <p:cNvCxnSpPr>
              <a:stCxn id="7" idx="3"/>
              <a:endCxn id="5" idx="1"/>
            </p:cNvCxnSpPr>
            <p:nvPr/>
          </p:nvCxnSpPr>
          <p:spPr>
            <a:xfrm>
              <a:off x="3622910" y="3749154"/>
              <a:ext cx="1039936" cy="12700"/>
            </a:xfrm>
            <a:prstGeom prst="curvedConnector3">
              <a:avLst>
                <a:gd name="adj1" fmla="val 50000"/>
              </a:avLst>
            </a:prstGeom>
            <a:ln w="28575">
              <a:prstDash val="solid"/>
              <a:tailEnd type="triangle"/>
            </a:ln>
          </p:spPr>
          <p:style>
            <a:lnRef idx="1">
              <a:schemeClr val="accent5"/>
            </a:lnRef>
            <a:fillRef idx="0">
              <a:schemeClr val="accent5"/>
            </a:fillRef>
            <a:effectRef idx="0">
              <a:schemeClr val="accent5"/>
            </a:effectRef>
            <a:fontRef idx="minor">
              <a:schemeClr val="tx1"/>
            </a:fontRef>
          </p:style>
        </p:cxnSp>
        <p:cxnSp>
          <p:nvCxnSpPr>
            <p:cNvPr id="10" name="Curved Connector 9"/>
            <p:cNvCxnSpPr>
              <a:stCxn id="5" idx="3"/>
            </p:cNvCxnSpPr>
            <p:nvPr/>
          </p:nvCxnSpPr>
          <p:spPr>
            <a:xfrm flipV="1">
              <a:off x="8018466" y="1600895"/>
              <a:ext cx="1559824" cy="2148259"/>
            </a:xfrm>
            <a:prstGeom prst="curvedConnector3">
              <a:avLst>
                <a:gd name="adj1" fmla="val 50000"/>
              </a:avLst>
            </a:prstGeom>
            <a:ln w="28575">
              <a:prstDash val="solid"/>
              <a:tailEnd type="triangle"/>
            </a:ln>
          </p:spPr>
          <p:style>
            <a:lnRef idx="1">
              <a:schemeClr val="accent5"/>
            </a:lnRef>
            <a:fillRef idx="0">
              <a:schemeClr val="accent5"/>
            </a:fillRef>
            <a:effectRef idx="0">
              <a:schemeClr val="accent5"/>
            </a:effectRef>
            <a:fontRef idx="minor">
              <a:schemeClr val="tx1"/>
            </a:fontRef>
          </p:style>
        </p:cxnSp>
        <p:sp>
          <p:nvSpPr>
            <p:cNvPr id="11" name="Flowchart: Process 42"/>
            <p:cNvSpPr/>
            <p:nvPr/>
          </p:nvSpPr>
          <p:spPr>
            <a:xfrm>
              <a:off x="9772575" y="4492428"/>
              <a:ext cx="1302836" cy="968033"/>
            </a:xfrm>
            <a:prstGeom prst="flowChart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smtClean="0"/>
                <a:t>Generate classifiers</a:t>
              </a:r>
            </a:p>
          </p:txBody>
        </p:sp>
        <p:cxnSp>
          <p:nvCxnSpPr>
            <p:cNvPr id="12" name="Curved Connector 11"/>
            <p:cNvCxnSpPr/>
            <p:nvPr/>
          </p:nvCxnSpPr>
          <p:spPr>
            <a:xfrm rot="5400000">
              <a:off x="9868557" y="3936990"/>
              <a:ext cx="1110875" cy="1"/>
            </a:xfrm>
            <a:prstGeom prst="curvedConnector3">
              <a:avLst>
                <a:gd name="adj1" fmla="val 50000"/>
              </a:avLst>
            </a:prstGeom>
            <a:ln w="28575">
              <a:prstDash val="solid"/>
              <a:tailEnd type="triangle"/>
            </a:ln>
          </p:spPr>
          <p:style>
            <a:lnRef idx="1">
              <a:schemeClr val="accent5"/>
            </a:lnRef>
            <a:fillRef idx="0">
              <a:schemeClr val="accent5"/>
            </a:fillRef>
            <a:effectRef idx="0">
              <a:schemeClr val="accent5"/>
            </a:effectRef>
            <a:fontRef idx="minor">
              <a:schemeClr val="tx1"/>
            </a:fontRef>
          </p:style>
        </p:cxnSp>
        <p:grpSp>
          <p:nvGrpSpPr>
            <p:cNvPr id="13" name="Group 12"/>
            <p:cNvGrpSpPr/>
            <p:nvPr/>
          </p:nvGrpSpPr>
          <p:grpSpPr>
            <a:xfrm>
              <a:off x="4662846" y="1294571"/>
              <a:ext cx="3355620" cy="4909165"/>
              <a:chOff x="5328399" y="1184223"/>
              <a:chExt cx="3355620" cy="4909165"/>
            </a:xfrm>
          </p:grpSpPr>
          <p:sp>
            <p:nvSpPr>
              <p:cNvPr id="14" name="Rectangle 13"/>
              <p:cNvSpPr/>
              <p:nvPr/>
            </p:nvSpPr>
            <p:spPr>
              <a:xfrm>
                <a:off x="5328399" y="1184223"/>
                <a:ext cx="3355620" cy="4909165"/>
              </a:xfrm>
              <a:prstGeom prst="rect">
                <a:avLst/>
              </a:prstGeom>
              <a:gradFill flip="none" rotWithShape="1">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Flowchart: Process 3"/>
              <p:cNvSpPr/>
              <p:nvPr/>
            </p:nvSpPr>
            <p:spPr>
              <a:xfrm>
                <a:off x="5492215" y="1775903"/>
                <a:ext cx="2989397" cy="970625"/>
              </a:xfrm>
              <a:prstGeom prst="flowChartProcess">
                <a:avLst/>
              </a:prstGeom>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smtClean="0">
                    <a:solidFill>
                      <a:schemeClr val="tx1"/>
                    </a:solidFill>
                  </a:rPr>
                  <a:t>Bigwig to counts</a:t>
                </a:r>
                <a:endParaRPr lang="en-US" sz="900" dirty="0">
                  <a:solidFill>
                    <a:schemeClr val="tx1"/>
                  </a:solidFill>
                </a:endParaRPr>
              </a:p>
            </p:txBody>
          </p:sp>
          <p:sp>
            <p:nvSpPr>
              <p:cNvPr id="16" name="Flowchart: Process 8"/>
              <p:cNvSpPr/>
              <p:nvPr/>
            </p:nvSpPr>
            <p:spPr>
              <a:xfrm>
                <a:off x="5492215" y="3394262"/>
                <a:ext cx="2990384" cy="970625"/>
              </a:xfrm>
              <a:prstGeom prst="flowChartProcess">
                <a:avLst/>
              </a:prstGeom>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smtClean="0">
                    <a:solidFill>
                      <a:schemeClr val="tx1"/>
                    </a:solidFill>
                  </a:rPr>
                  <a:t>Normalize scores</a:t>
                </a:r>
                <a:endParaRPr lang="en-US" sz="900" dirty="0">
                  <a:solidFill>
                    <a:schemeClr val="tx1"/>
                  </a:solidFill>
                </a:endParaRPr>
              </a:p>
            </p:txBody>
          </p:sp>
          <p:sp>
            <p:nvSpPr>
              <p:cNvPr id="17" name="Flowchart: Process 9"/>
              <p:cNvSpPr/>
              <p:nvPr/>
            </p:nvSpPr>
            <p:spPr>
              <a:xfrm>
                <a:off x="5491227" y="5012621"/>
                <a:ext cx="2990384" cy="970625"/>
              </a:xfrm>
              <a:prstGeom prst="flowChartProcess">
                <a:avLst/>
              </a:prstGeom>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smtClean="0">
                    <a:solidFill>
                      <a:schemeClr val="tx1"/>
                    </a:solidFill>
                  </a:rPr>
                  <a:t>Join input</a:t>
                </a:r>
              </a:p>
            </p:txBody>
          </p:sp>
          <p:cxnSp>
            <p:nvCxnSpPr>
              <p:cNvPr id="18" name="Curved Connector 17"/>
              <p:cNvCxnSpPr>
                <a:stCxn id="6" idx="2"/>
                <a:endCxn id="11" idx="0"/>
              </p:cNvCxnSpPr>
              <p:nvPr/>
            </p:nvCxnSpPr>
            <p:spPr>
              <a:xfrm rot="16200000" flipH="1">
                <a:off x="6663293" y="3070148"/>
                <a:ext cx="647734" cy="494"/>
              </a:xfrm>
              <a:prstGeom prst="curvedConnector3">
                <a:avLst>
                  <a:gd name="adj1" fmla="val 50000"/>
                </a:avLst>
              </a:prstGeom>
              <a:ln w="28575">
                <a:solidFill>
                  <a:schemeClr val="accent4"/>
                </a:solidFill>
                <a:prstDash val="solid"/>
                <a:tailEnd type="triangle"/>
              </a:ln>
            </p:spPr>
            <p:style>
              <a:lnRef idx="1">
                <a:schemeClr val="accent5"/>
              </a:lnRef>
              <a:fillRef idx="0">
                <a:schemeClr val="accent5"/>
              </a:fillRef>
              <a:effectRef idx="0">
                <a:schemeClr val="accent5"/>
              </a:effectRef>
              <a:fontRef idx="minor">
                <a:schemeClr val="tx1"/>
              </a:fontRef>
            </p:style>
          </p:cxnSp>
          <p:cxnSp>
            <p:nvCxnSpPr>
              <p:cNvPr id="19" name="Curved Connector 18"/>
              <p:cNvCxnSpPr>
                <a:stCxn id="11" idx="2"/>
                <a:endCxn id="12" idx="0"/>
              </p:cNvCxnSpPr>
              <p:nvPr/>
            </p:nvCxnSpPr>
            <p:spPr>
              <a:xfrm rot="5400000">
                <a:off x="6663047" y="4688261"/>
                <a:ext cx="647734" cy="987"/>
              </a:xfrm>
              <a:prstGeom prst="curvedConnector3">
                <a:avLst>
                  <a:gd name="adj1" fmla="val 50000"/>
                </a:avLst>
              </a:prstGeom>
              <a:ln w="28575">
                <a:solidFill>
                  <a:schemeClr val="accent4"/>
                </a:solidFill>
                <a:prstDash val="solid"/>
                <a:tailEnd type="triangle"/>
              </a:ln>
            </p:spPr>
            <p:style>
              <a:lnRef idx="1">
                <a:schemeClr val="accent5"/>
              </a:lnRef>
              <a:fillRef idx="0">
                <a:schemeClr val="accent5"/>
              </a:fillRef>
              <a:effectRef idx="0">
                <a:schemeClr val="accent5"/>
              </a:effectRef>
              <a:fontRef idx="minor">
                <a:schemeClr val="tx1"/>
              </a:fontRef>
            </p:style>
          </p:cxnSp>
          <p:sp>
            <p:nvSpPr>
              <p:cNvPr id="20" name="TextBox 19"/>
              <p:cNvSpPr txBox="1"/>
              <p:nvPr/>
            </p:nvSpPr>
            <p:spPr>
              <a:xfrm>
                <a:off x="6236485" y="1272176"/>
                <a:ext cx="1280545" cy="404416"/>
              </a:xfrm>
              <a:prstGeom prst="rect">
                <a:avLst/>
              </a:prstGeom>
              <a:noFill/>
            </p:spPr>
            <p:txBody>
              <a:bodyPr wrap="none" rtlCol="0">
                <a:spAutoFit/>
              </a:bodyPr>
              <a:lstStyle/>
              <a:p>
                <a:r>
                  <a:rPr lang="en-US" sz="900" dirty="0" smtClean="0"/>
                  <a:t>Predict MAE</a:t>
                </a:r>
              </a:p>
            </p:txBody>
          </p:sp>
        </p:grpSp>
        <p:cxnSp>
          <p:nvCxnSpPr>
            <p:cNvPr id="21" name="Curved Connector 20"/>
            <p:cNvCxnSpPr>
              <a:stCxn id="5" idx="3"/>
            </p:cNvCxnSpPr>
            <p:nvPr/>
          </p:nvCxnSpPr>
          <p:spPr>
            <a:xfrm flipV="1">
              <a:off x="8018466" y="3075229"/>
              <a:ext cx="1850974" cy="673925"/>
            </a:xfrm>
            <a:prstGeom prst="curvedConnector3">
              <a:avLst>
                <a:gd name="adj1" fmla="val 50000"/>
              </a:avLst>
            </a:prstGeom>
            <a:ln w="28575">
              <a:prstDash val="solid"/>
              <a:tailEnd type="triangle"/>
            </a:ln>
          </p:spPr>
          <p:style>
            <a:lnRef idx="1">
              <a:schemeClr val="accent5"/>
            </a:lnRef>
            <a:fillRef idx="0">
              <a:schemeClr val="accent5"/>
            </a:fillRef>
            <a:effectRef idx="0">
              <a:schemeClr val="accent5"/>
            </a:effectRef>
            <a:fontRef idx="minor">
              <a:schemeClr val="tx1"/>
            </a:fontRef>
          </p:style>
        </p:cxnSp>
        <p:grpSp>
          <p:nvGrpSpPr>
            <p:cNvPr id="22" name="Group 21"/>
            <p:cNvGrpSpPr/>
            <p:nvPr/>
          </p:nvGrpSpPr>
          <p:grpSpPr>
            <a:xfrm>
              <a:off x="416995" y="2000375"/>
              <a:ext cx="3205915" cy="3497558"/>
              <a:chOff x="209185" y="2000374"/>
              <a:chExt cx="3205915" cy="3497558"/>
            </a:xfrm>
          </p:grpSpPr>
          <p:grpSp>
            <p:nvGrpSpPr>
              <p:cNvPr id="23" name="Group 22"/>
              <p:cNvGrpSpPr/>
              <p:nvPr/>
            </p:nvGrpSpPr>
            <p:grpSpPr>
              <a:xfrm>
                <a:off x="209185" y="2000374"/>
                <a:ext cx="3205915" cy="3497558"/>
                <a:chOff x="161361" y="2144170"/>
                <a:chExt cx="3205915" cy="3497558"/>
              </a:xfrm>
            </p:grpSpPr>
            <p:grpSp>
              <p:nvGrpSpPr>
                <p:cNvPr id="26" name="Group 25"/>
                <p:cNvGrpSpPr/>
                <p:nvPr/>
              </p:nvGrpSpPr>
              <p:grpSpPr>
                <a:xfrm>
                  <a:off x="161361" y="2144170"/>
                  <a:ext cx="3205915" cy="3497558"/>
                  <a:chOff x="128794" y="2734672"/>
                  <a:chExt cx="3534924" cy="3580579"/>
                </a:xfrm>
              </p:grpSpPr>
              <p:sp>
                <p:nvSpPr>
                  <p:cNvPr id="31" name="Flowchart: Document 4"/>
                  <p:cNvSpPr/>
                  <p:nvPr/>
                </p:nvSpPr>
                <p:spPr>
                  <a:xfrm>
                    <a:off x="128794" y="2734672"/>
                    <a:ext cx="3534924" cy="3580579"/>
                  </a:xfrm>
                  <a:prstGeom prst="flowChartDocumen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smtClean="0">
                      <a:solidFill>
                        <a:sysClr val="windowText" lastClr="000000"/>
                      </a:solidFill>
                    </a:endParaRPr>
                  </a:p>
                </p:txBody>
              </p:sp>
              <p:grpSp>
                <p:nvGrpSpPr>
                  <p:cNvPr id="32" name="Group 31"/>
                  <p:cNvGrpSpPr/>
                  <p:nvPr/>
                </p:nvGrpSpPr>
                <p:grpSpPr>
                  <a:xfrm>
                    <a:off x="431476" y="3996469"/>
                    <a:ext cx="2884044" cy="1679119"/>
                    <a:chOff x="527580" y="3996469"/>
                    <a:chExt cx="2884044" cy="1679119"/>
                  </a:xfrm>
                </p:grpSpPr>
                <p:grpSp>
                  <p:nvGrpSpPr>
                    <p:cNvPr id="33" name="Group 32"/>
                    <p:cNvGrpSpPr/>
                    <p:nvPr/>
                  </p:nvGrpSpPr>
                  <p:grpSpPr>
                    <a:xfrm>
                      <a:off x="527580" y="3996469"/>
                      <a:ext cx="2884044" cy="642050"/>
                      <a:chOff x="445227" y="4438279"/>
                      <a:chExt cx="2884044" cy="642050"/>
                    </a:xfrm>
                  </p:grpSpPr>
                  <p:sp>
                    <p:nvSpPr>
                      <p:cNvPr id="35" name="Flowchart: Data 10"/>
                      <p:cNvSpPr/>
                      <p:nvPr/>
                    </p:nvSpPr>
                    <p:spPr>
                      <a:xfrm>
                        <a:off x="445227" y="4438279"/>
                        <a:ext cx="1538784" cy="612648"/>
                      </a:xfrm>
                      <a:prstGeom prst="flowChartInputOutput">
                        <a:avLst/>
                      </a:prstGeom>
                      <a:solidFill>
                        <a:srgbClr val="6FBAF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Mark</a:t>
                        </a:r>
                        <a:endParaRPr lang="en-US" sz="900" dirty="0"/>
                      </a:p>
                    </p:txBody>
                  </p:sp>
                  <p:sp>
                    <p:nvSpPr>
                      <p:cNvPr id="36" name="Flowchart: Data 11"/>
                      <p:cNvSpPr/>
                      <p:nvPr/>
                    </p:nvSpPr>
                    <p:spPr>
                      <a:xfrm>
                        <a:off x="1787448" y="4481599"/>
                        <a:ext cx="1541823" cy="598730"/>
                      </a:xfrm>
                      <a:prstGeom prst="flowChartInputOutput">
                        <a:avLst/>
                      </a:prstGeom>
                      <a:solidFill>
                        <a:srgbClr val="6FBAFF">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Control</a:t>
                        </a:r>
                        <a:endParaRPr lang="en-US" sz="800" dirty="0"/>
                      </a:p>
                    </p:txBody>
                  </p:sp>
                </p:grpSp>
                <p:sp>
                  <p:nvSpPr>
                    <p:cNvPr id="34" name="TextBox 33"/>
                    <p:cNvSpPr txBox="1"/>
                    <p:nvPr/>
                  </p:nvSpPr>
                  <p:spPr>
                    <a:xfrm>
                      <a:off x="1154251" y="5261573"/>
                      <a:ext cx="1311362" cy="414015"/>
                    </a:xfrm>
                    <a:prstGeom prst="rect">
                      <a:avLst/>
                    </a:prstGeom>
                    <a:noFill/>
                  </p:spPr>
                  <p:txBody>
                    <a:bodyPr wrap="none" rtlCol="0">
                      <a:spAutoFit/>
                    </a:bodyPr>
                    <a:lstStyle/>
                    <a:p>
                      <a:r>
                        <a:rPr lang="en-US" sz="900" dirty="0" smtClean="0"/>
                        <a:t>Bigwig files</a:t>
                      </a:r>
                    </a:p>
                  </p:txBody>
                </p:sp>
              </p:grpSp>
            </p:grpSp>
            <p:grpSp>
              <p:nvGrpSpPr>
                <p:cNvPr id="27" name="Group 26"/>
                <p:cNvGrpSpPr/>
                <p:nvPr/>
              </p:nvGrpSpPr>
              <p:grpSpPr>
                <a:xfrm>
                  <a:off x="621569" y="2342746"/>
                  <a:ext cx="2644983" cy="1182300"/>
                  <a:chOff x="621569" y="2342746"/>
                  <a:chExt cx="2644983" cy="1182300"/>
                </a:xfrm>
              </p:grpSpPr>
              <p:sp>
                <p:nvSpPr>
                  <p:cNvPr id="28" name="Flowchart: Data 10"/>
                  <p:cNvSpPr/>
                  <p:nvPr/>
                </p:nvSpPr>
                <p:spPr>
                  <a:xfrm>
                    <a:off x="621569" y="2926603"/>
                    <a:ext cx="1395564" cy="59844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Mark</a:t>
                    </a:r>
                    <a:endParaRPr lang="en-US" sz="900" dirty="0"/>
                  </a:p>
                </p:txBody>
              </p:sp>
              <p:sp>
                <p:nvSpPr>
                  <p:cNvPr id="29" name="Flowchart: Data 11"/>
                  <p:cNvSpPr/>
                  <p:nvPr/>
                </p:nvSpPr>
                <p:spPr>
                  <a:xfrm>
                    <a:off x="1868232" y="2912077"/>
                    <a:ext cx="1398320" cy="58484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Control</a:t>
                    </a:r>
                    <a:endParaRPr lang="en-US" sz="800" dirty="0"/>
                  </a:p>
                </p:txBody>
              </p:sp>
              <p:sp>
                <p:nvSpPr>
                  <p:cNvPr id="30" name="TextBox 29"/>
                  <p:cNvSpPr txBox="1"/>
                  <p:nvPr/>
                </p:nvSpPr>
                <p:spPr>
                  <a:xfrm>
                    <a:off x="1093505" y="2342746"/>
                    <a:ext cx="1242977" cy="404416"/>
                  </a:xfrm>
                  <a:prstGeom prst="rect">
                    <a:avLst/>
                  </a:prstGeom>
                  <a:noFill/>
                </p:spPr>
                <p:txBody>
                  <a:bodyPr wrap="none" rtlCol="0">
                    <a:spAutoFit/>
                  </a:bodyPr>
                  <a:lstStyle/>
                  <a:p>
                    <a:r>
                      <a:rPr lang="en-US" sz="900" dirty="0" smtClean="0"/>
                      <a:t>Input folder</a:t>
                    </a:r>
                  </a:p>
                </p:txBody>
              </p:sp>
            </p:grpSp>
          </p:grpSp>
          <p:sp>
            <p:nvSpPr>
              <p:cNvPr id="24" name="Flowchart: Data 10"/>
              <p:cNvSpPr/>
              <p:nvPr/>
            </p:nvSpPr>
            <p:spPr>
              <a:xfrm>
                <a:off x="290761" y="3665226"/>
                <a:ext cx="1395563" cy="598442"/>
              </a:xfrm>
              <a:prstGeom prst="flowChartInputOutput">
                <a:avLst/>
              </a:prstGeom>
              <a:solidFill>
                <a:srgbClr val="6FBA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Mark</a:t>
                </a:r>
                <a:endParaRPr lang="en-US" sz="900" dirty="0"/>
              </a:p>
            </p:txBody>
          </p:sp>
          <p:sp>
            <p:nvSpPr>
              <p:cNvPr id="25" name="Flowchart: Data 11"/>
              <p:cNvSpPr/>
              <p:nvPr/>
            </p:nvSpPr>
            <p:spPr>
              <a:xfrm>
                <a:off x="1521009" y="3681225"/>
                <a:ext cx="1398320" cy="584847"/>
              </a:xfrm>
              <a:prstGeom prst="flowChartInputOutput">
                <a:avLst/>
              </a:prstGeom>
              <a:solidFill>
                <a:srgbClr val="6FBAFF">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Control</a:t>
                </a:r>
                <a:endParaRPr lang="en-US" sz="800" dirty="0"/>
              </a:p>
            </p:txBody>
          </p:sp>
        </p:grpSp>
      </p:grpSp>
      <p:graphicFrame>
        <p:nvGraphicFramePr>
          <p:cNvPr id="39" name="Chart 38"/>
          <p:cNvGraphicFramePr>
            <a:graphicFrameLocks/>
          </p:cNvGraphicFramePr>
          <p:nvPr>
            <p:extLst>
              <p:ext uri="{D42A27DB-BD31-4B8C-83A1-F6EECF244321}">
                <p14:modId xmlns:p14="http://schemas.microsoft.com/office/powerpoint/2010/main" val="2136321558"/>
              </p:ext>
            </p:extLst>
          </p:nvPr>
        </p:nvGraphicFramePr>
        <p:xfrm>
          <a:off x="5494332" y="3381950"/>
          <a:ext cx="6366965" cy="32273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1171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Negative control</a:t>
            </a:r>
            <a:endParaRPr lang="en-US" b="1" dirty="0"/>
          </a:p>
        </p:txBody>
      </p:sp>
      <p:graphicFrame>
        <p:nvGraphicFramePr>
          <p:cNvPr id="4" name="Content Placeholder 3"/>
          <p:cNvGraphicFramePr>
            <a:graphicFrameLocks noGrp="1"/>
          </p:cNvGraphicFramePr>
          <p:nvPr>
            <p:ph idx="1"/>
            <p:extLst/>
          </p:nvPr>
        </p:nvGraphicFramePr>
        <p:xfrm>
          <a:off x="838198" y="1825625"/>
          <a:ext cx="2873993" cy="1849120"/>
        </p:xfrm>
        <a:graphic>
          <a:graphicData uri="http://schemas.openxmlformats.org/drawingml/2006/table">
            <a:tbl>
              <a:tblPr firstRow="1" bandRow="1">
                <a:tableStyleId>{5FD0F851-EC5A-4D38-B0AD-8093EC10F338}</a:tableStyleId>
              </a:tblPr>
              <a:tblGrid>
                <a:gridCol w="1004250"/>
                <a:gridCol w="1064525"/>
                <a:gridCol w="805218"/>
              </a:tblGrid>
              <a:tr h="370840">
                <a:tc>
                  <a:txBody>
                    <a:bodyPr/>
                    <a:lstStyle/>
                    <a:p>
                      <a:r>
                        <a:rPr lang="en-US" dirty="0" smtClean="0"/>
                        <a:t>model</a:t>
                      </a:r>
                      <a:endParaRPr lang="en-US" dirty="0"/>
                    </a:p>
                  </a:txBody>
                  <a:tcPr/>
                </a:tc>
                <a:tc>
                  <a:txBody>
                    <a:bodyPr/>
                    <a:lstStyle/>
                    <a:p>
                      <a:r>
                        <a:rPr lang="en-US" dirty="0" smtClean="0"/>
                        <a:t>accuracy</a:t>
                      </a:r>
                      <a:endParaRPr lang="en-US" dirty="0"/>
                    </a:p>
                  </a:txBody>
                  <a:tcPr/>
                </a:tc>
                <a:tc>
                  <a:txBody>
                    <a:bodyPr/>
                    <a:lstStyle/>
                    <a:p>
                      <a:r>
                        <a:rPr lang="en-US" dirty="0" smtClean="0"/>
                        <a:t>kappa</a:t>
                      </a:r>
                      <a:endParaRPr lang="en-US" dirty="0"/>
                    </a:p>
                  </a:txBody>
                  <a:tcPr/>
                </a:tc>
              </a:tr>
              <a:tr h="370840">
                <a:tc>
                  <a:txBody>
                    <a:bodyPr/>
                    <a:lstStyle/>
                    <a:p>
                      <a:r>
                        <a:rPr lang="en-US" dirty="0" err="1" smtClean="0"/>
                        <a:t>rf</a:t>
                      </a:r>
                      <a:endParaRPr lang="en-US" dirty="0"/>
                    </a:p>
                  </a:txBody>
                  <a:tcPr/>
                </a:tc>
                <a:tc>
                  <a:txBody>
                    <a:bodyPr/>
                    <a:lstStyle/>
                    <a:p>
                      <a:r>
                        <a:rPr lang="en-US" dirty="0" smtClean="0"/>
                        <a:t>0.904</a:t>
                      </a:r>
                      <a:endParaRPr lang="en-US" dirty="0"/>
                    </a:p>
                  </a:txBody>
                  <a:tcPr/>
                </a:tc>
                <a:tc>
                  <a:txBody>
                    <a:bodyPr/>
                    <a:lstStyle/>
                    <a:p>
                      <a:r>
                        <a:rPr lang="en-US" dirty="0" smtClean="0"/>
                        <a:t>0</a:t>
                      </a:r>
                      <a:endParaRPr lang="en-US" dirty="0"/>
                    </a:p>
                  </a:txBody>
                  <a:tcPr/>
                </a:tc>
              </a:tr>
              <a:tr h="370840">
                <a:tc>
                  <a:txBody>
                    <a:bodyPr/>
                    <a:lstStyle/>
                    <a:p>
                      <a:r>
                        <a:rPr lang="en-US" dirty="0" err="1" smtClean="0"/>
                        <a:t>nnet</a:t>
                      </a:r>
                      <a:endParaRPr lang="en-US" dirty="0"/>
                    </a:p>
                  </a:txBody>
                  <a:tcPr/>
                </a:tc>
                <a:tc>
                  <a:txBody>
                    <a:bodyPr/>
                    <a:lstStyle/>
                    <a:p>
                      <a:r>
                        <a:rPr lang="en-US" dirty="0" smtClean="0"/>
                        <a:t>0.904</a:t>
                      </a:r>
                      <a:endParaRPr lang="en-US" dirty="0"/>
                    </a:p>
                  </a:txBody>
                  <a:tcPr/>
                </a:tc>
                <a:tc>
                  <a:txBody>
                    <a:bodyPr/>
                    <a:lstStyle/>
                    <a:p>
                      <a:r>
                        <a:rPr lang="en-US" dirty="0" smtClean="0"/>
                        <a:t>0</a:t>
                      </a:r>
                      <a:endParaRPr lang="en-US" dirty="0"/>
                    </a:p>
                  </a:txBody>
                  <a:tcPr/>
                </a:tc>
              </a:tr>
              <a:tr h="313055">
                <a:tc>
                  <a:txBody>
                    <a:bodyPr/>
                    <a:lstStyle/>
                    <a:p>
                      <a:r>
                        <a:rPr lang="en-US" dirty="0" err="1" smtClean="0"/>
                        <a:t>rpart</a:t>
                      </a:r>
                      <a:endParaRPr lang="en-US" dirty="0"/>
                    </a:p>
                  </a:txBody>
                  <a:tcPr/>
                </a:tc>
                <a:tc>
                  <a:txBody>
                    <a:bodyPr/>
                    <a:lstStyle/>
                    <a:p>
                      <a:r>
                        <a:rPr lang="en-US" dirty="0" smtClean="0"/>
                        <a:t>0.904</a:t>
                      </a:r>
                      <a:endParaRPr lang="en-US" dirty="0"/>
                    </a:p>
                  </a:txBody>
                  <a:tcPr/>
                </a:tc>
                <a:tc>
                  <a:txBody>
                    <a:bodyPr/>
                    <a:lstStyle/>
                    <a:p>
                      <a:r>
                        <a:rPr lang="en-US" dirty="0" smtClean="0"/>
                        <a:t>0</a:t>
                      </a:r>
                      <a:endParaRPr lang="en-US" dirty="0"/>
                    </a:p>
                  </a:txBody>
                  <a:tcPr/>
                </a:tc>
              </a:tr>
              <a:tr h="370840">
                <a:tc>
                  <a:txBody>
                    <a:bodyPr/>
                    <a:lstStyle/>
                    <a:p>
                      <a:r>
                        <a:rPr lang="en-US" dirty="0" err="1" smtClean="0"/>
                        <a:t>svmPoly</a:t>
                      </a:r>
                      <a:endParaRPr lang="en-US" dirty="0"/>
                    </a:p>
                  </a:txBody>
                  <a:tcPr/>
                </a:tc>
                <a:tc>
                  <a:txBody>
                    <a:bodyPr/>
                    <a:lstStyle/>
                    <a:p>
                      <a:r>
                        <a:rPr lang="en-US" dirty="0" smtClean="0"/>
                        <a:t>0.904</a:t>
                      </a:r>
                      <a:endParaRPr lang="en-US" dirty="0"/>
                    </a:p>
                  </a:txBody>
                  <a:tcPr/>
                </a:tc>
                <a:tc>
                  <a:txBody>
                    <a:bodyPr/>
                    <a:lstStyle/>
                    <a:p>
                      <a:r>
                        <a:rPr lang="en-US" dirty="0" smtClean="0"/>
                        <a:t>0</a:t>
                      </a:r>
                      <a:endParaRPr lang="en-US" dirty="0"/>
                    </a:p>
                  </a:txBody>
                  <a:tcPr/>
                </a:tc>
              </a:tr>
            </a:tbl>
          </a:graphicData>
        </a:graphic>
      </p:graphicFrame>
      <p:sp>
        <p:nvSpPr>
          <p:cNvPr id="6" name="TextBox 5"/>
          <p:cNvSpPr txBox="1"/>
          <p:nvPr/>
        </p:nvSpPr>
        <p:spPr>
          <a:xfrm>
            <a:off x="838198" y="3927426"/>
            <a:ext cx="3264996" cy="646331"/>
          </a:xfrm>
          <a:prstGeom prst="rect">
            <a:avLst/>
          </a:prstGeom>
          <a:noFill/>
        </p:spPr>
        <p:txBody>
          <a:bodyPr wrap="none" rtlCol="0">
            <a:spAutoFit/>
          </a:bodyPr>
          <a:lstStyle/>
          <a:p>
            <a:r>
              <a:rPr lang="en-US" b="1" dirty="0"/>
              <a:t>a</a:t>
            </a:r>
            <a:r>
              <a:rPr lang="en-US" b="1" dirty="0" smtClean="0"/>
              <a:t>ll marks, </a:t>
            </a:r>
          </a:p>
          <a:p>
            <a:r>
              <a:rPr lang="en-US" b="1" dirty="0" smtClean="0"/>
              <a:t>3 classes (MAE, BAE, undecided)</a:t>
            </a:r>
            <a:endParaRPr lang="en-US" b="1" dirty="0"/>
          </a:p>
        </p:txBody>
      </p:sp>
      <p:sp>
        <p:nvSpPr>
          <p:cNvPr id="3" name="TextBox 2"/>
          <p:cNvSpPr txBox="1"/>
          <p:nvPr/>
        </p:nvSpPr>
        <p:spPr>
          <a:xfrm>
            <a:off x="5223412" y="3940814"/>
            <a:ext cx="5922903" cy="369332"/>
          </a:xfrm>
          <a:prstGeom prst="rect">
            <a:avLst/>
          </a:prstGeom>
          <a:noFill/>
        </p:spPr>
        <p:txBody>
          <a:bodyPr wrap="none" rtlCol="0">
            <a:spAutoFit/>
          </a:bodyPr>
          <a:lstStyle/>
          <a:p>
            <a:r>
              <a:rPr lang="en-US" dirty="0" smtClean="0"/>
              <a:t>Kappa/specificity values above 0 indicate biological relevance</a:t>
            </a:r>
            <a:endParaRPr lang="en-US" dirty="0"/>
          </a:p>
        </p:txBody>
      </p:sp>
      <p:cxnSp>
        <p:nvCxnSpPr>
          <p:cNvPr id="9" name="Straight Arrow Connector 8"/>
          <p:cNvCxnSpPr>
            <a:stCxn id="4" idx="3"/>
            <a:endCxn id="8" idx="1"/>
          </p:cNvCxnSpPr>
          <p:nvPr/>
        </p:nvCxnSpPr>
        <p:spPr>
          <a:xfrm flipV="1">
            <a:off x="3712191" y="2010291"/>
            <a:ext cx="1511221" cy="7398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23412" y="1825625"/>
            <a:ext cx="4946162" cy="369332"/>
          </a:xfrm>
          <a:prstGeom prst="rect">
            <a:avLst/>
          </a:prstGeom>
          <a:noFill/>
        </p:spPr>
        <p:txBody>
          <a:bodyPr wrap="none" rtlCol="0">
            <a:spAutoFit/>
          </a:bodyPr>
          <a:lstStyle/>
          <a:p>
            <a:r>
              <a:rPr lang="en-US" dirty="0" smtClean="0"/>
              <a:t>Models trained on three classes can’t identify MAE</a:t>
            </a:r>
            <a:endParaRPr lang="en-US" dirty="0"/>
          </a:p>
        </p:txBody>
      </p:sp>
      <p:sp>
        <p:nvSpPr>
          <p:cNvPr id="13" name="TextBox 12"/>
          <p:cNvSpPr txBox="1"/>
          <p:nvPr/>
        </p:nvSpPr>
        <p:spPr>
          <a:xfrm>
            <a:off x="5223412" y="2768706"/>
            <a:ext cx="5327164" cy="369332"/>
          </a:xfrm>
          <a:prstGeom prst="rect">
            <a:avLst/>
          </a:prstGeom>
          <a:noFill/>
        </p:spPr>
        <p:txBody>
          <a:bodyPr wrap="none" rtlCol="0">
            <a:spAutoFit/>
          </a:bodyPr>
          <a:lstStyle/>
          <a:p>
            <a:r>
              <a:rPr lang="en-US" dirty="0" smtClean="0"/>
              <a:t>Can models trained on BAE/MAE classes identify MAE?</a:t>
            </a:r>
            <a:endParaRPr lang="en-US" dirty="0"/>
          </a:p>
        </p:txBody>
      </p:sp>
      <p:cxnSp>
        <p:nvCxnSpPr>
          <p:cNvPr id="14" name="Straight Arrow Connector 13"/>
          <p:cNvCxnSpPr>
            <a:stCxn id="8" idx="2"/>
          </p:cNvCxnSpPr>
          <p:nvPr/>
        </p:nvCxnSpPr>
        <p:spPr>
          <a:xfrm>
            <a:off x="7696493" y="2194957"/>
            <a:ext cx="190501" cy="548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3" idx="0"/>
          </p:cNvCxnSpPr>
          <p:nvPr/>
        </p:nvCxnSpPr>
        <p:spPr>
          <a:xfrm>
            <a:off x="7886994" y="3138038"/>
            <a:ext cx="297870" cy="8027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34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623321" y="1691912"/>
            <a:ext cx="2720013" cy="2612801"/>
            <a:chOff x="4161238" y="1683931"/>
            <a:chExt cx="3901055" cy="4483151"/>
          </a:xfrm>
        </p:grpSpPr>
        <p:pic>
          <p:nvPicPr>
            <p:cNvPr id="9" name="Picture 2"/>
            <p:cNvPicPr>
              <a:picLocks noChangeAspect="1" noChangeArrowheads="1"/>
            </p:cNvPicPr>
            <p:nvPr/>
          </p:nvPicPr>
          <p:blipFill rotWithShape="1">
            <a:blip r:embed="rId3" cstate="print"/>
            <a:srcRect t="7270" r="48189"/>
            <a:stretch/>
          </p:blipFill>
          <p:spPr bwMode="auto">
            <a:xfrm>
              <a:off x="4161238" y="1683931"/>
              <a:ext cx="3901055" cy="3712989"/>
            </a:xfrm>
            <a:prstGeom prst="rect">
              <a:avLst/>
            </a:prstGeom>
            <a:noFill/>
            <a:ln w="9525">
              <a:noFill/>
              <a:miter lim="800000"/>
              <a:headEnd/>
              <a:tailEnd/>
            </a:ln>
          </p:spPr>
        </p:pic>
        <p:sp>
          <p:nvSpPr>
            <p:cNvPr id="10" name="Text Box 9"/>
            <p:cNvSpPr txBox="1">
              <a:spLocks noChangeArrowheads="1"/>
            </p:cNvSpPr>
            <p:nvPr/>
          </p:nvSpPr>
          <p:spPr bwMode="auto">
            <a:xfrm>
              <a:off x="4355707" y="5309521"/>
              <a:ext cx="3512116" cy="857561"/>
            </a:xfrm>
            <a:prstGeom prst="rect">
              <a:avLst/>
            </a:prstGeom>
            <a:noFill/>
            <a:ln w="9525">
              <a:noFill/>
              <a:miter lim="800000"/>
              <a:headEnd/>
              <a:tailEnd/>
            </a:ln>
          </p:spPr>
          <p:txBody>
            <a:bodyPr wrap="square">
              <a:spAutoFit/>
            </a:bodyPr>
            <a:lstStyle/>
            <a:p>
              <a:pPr algn="ctr"/>
              <a:r>
                <a:rPr lang="en-US" sz="1400" dirty="0">
                  <a:latin typeface="Arial" charset="0"/>
                </a:rPr>
                <a:t>Wu et al, 2014 – </a:t>
              </a:r>
              <a:r>
                <a:rPr lang="en-US" sz="1600" b="1" dirty="0">
                  <a:latin typeface="Arial" charset="0"/>
                </a:rPr>
                <a:t>X chromosome inactivation</a:t>
              </a:r>
            </a:p>
          </p:txBody>
        </p:sp>
      </p:grpSp>
      <p:sp>
        <p:nvSpPr>
          <p:cNvPr id="2" name="Title 1"/>
          <p:cNvSpPr>
            <a:spLocks noGrp="1"/>
          </p:cNvSpPr>
          <p:nvPr>
            <p:ph type="title"/>
          </p:nvPr>
        </p:nvSpPr>
        <p:spPr>
          <a:xfrm>
            <a:off x="1996966" y="321935"/>
            <a:ext cx="8229600" cy="1143000"/>
          </a:xfrm>
        </p:spPr>
        <p:txBody>
          <a:bodyPr>
            <a:noAutofit/>
          </a:bodyPr>
          <a:lstStyle/>
          <a:p>
            <a:pPr algn="ctr"/>
            <a:r>
              <a:rPr lang="en-US" sz="4000" b="1" dirty="0"/>
              <a:t>Epigenetic mechanisms controlling allele-specific expression can lead to dramatic variation </a:t>
            </a:r>
          </a:p>
        </p:txBody>
      </p:sp>
      <p:sp>
        <p:nvSpPr>
          <p:cNvPr id="51" name="Content Placeholder 2"/>
          <p:cNvSpPr>
            <a:spLocks noGrp="1"/>
          </p:cNvSpPr>
          <p:nvPr>
            <p:ph idx="1"/>
          </p:nvPr>
        </p:nvSpPr>
        <p:spPr>
          <a:xfrm>
            <a:off x="5261216" y="1902928"/>
            <a:ext cx="5697511" cy="4351338"/>
          </a:xfrm>
        </p:spPr>
        <p:txBody>
          <a:bodyPr>
            <a:normAutofit/>
          </a:bodyPr>
          <a:lstStyle/>
          <a:p>
            <a:r>
              <a:rPr lang="en-US" dirty="0">
                <a:latin typeface="Calibri Light" charset="0"/>
                <a:ea typeface="Calibri Light" charset="0"/>
                <a:cs typeface="Calibri Light" charset="0"/>
              </a:rPr>
              <a:t>RNA analysis in bulk </a:t>
            </a:r>
            <a:r>
              <a:rPr lang="en-US" dirty="0" smtClean="0">
                <a:latin typeface="Calibri Light" charset="0"/>
                <a:ea typeface="Calibri Light" charset="0"/>
                <a:cs typeface="Calibri Light" charset="0"/>
              </a:rPr>
              <a:t>cells</a:t>
            </a:r>
          </a:p>
          <a:p>
            <a:pPr lvl="1"/>
            <a:r>
              <a:rPr lang="en-US" dirty="0" smtClean="0">
                <a:latin typeface="Calibri Light" charset="0"/>
                <a:ea typeface="Calibri Light" charset="0"/>
                <a:cs typeface="Calibri Light" charset="0"/>
              </a:rPr>
              <a:t>MAE </a:t>
            </a:r>
            <a:r>
              <a:rPr lang="en-US" b="1" dirty="0" smtClean="0">
                <a:latin typeface="Calibri Light" charset="0"/>
                <a:ea typeface="Calibri Light" charset="0"/>
                <a:cs typeface="Calibri Light" charset="0"/>
              </a:rPr>
              <a:t>can not be identified by analyzing mosaic expression of cells </a:t>
            </a:r>
          </a:p>
          <a:p>
            <a:r>
              <a:rPr lang="en-US" dirty="0" smtClean="0">
                <a:latin typeface="Calibri Light" charset="0"/>
                <a:ea typeface="Calibri Light" charset="0"/>
                <a:cs typeface="Calibri Light" charset="0"/>
              </a:rPr>
              <a:t>FISH (RNA visualization)</a:t>
            </a:r>
          </a:p>
          <a:p>
            <a:pPr lvl="1"/>
            <a:r>
              <a:rPr lang="en-US" b="1" dirty="0" smtClean="0">
                <a:latin typeface="Calibri Light" charset="0"/>
                <a:ea typeface="Calibri Light" charset="0"/>
                <a:cs typeface="Calibri Light" charset="0"/>
              </a:rPr>
              <a:t>Cannot assess whole genome</a:t>
            </a:r>
          </a:p>
          <a:p>
            <a:r>
              <a:rPr lang="en-US" dirty="0" smtClean="0">
                <a:latin typeface="Calibri Light" charset="0"/>
                <a:ea typeface="Calibri Light" charset="0"/>
                <a:cs typeface="Calibri Light" charset="0"/>
              </a:rPr>
              <a:t>Single cell RNA-</a:t>
            </a:r>
            <a:r>
              <a:rPr lang="en-US" dirty="0" err="1" smtClean="0">
                <a:latin typeface="Calibri Light" charset="0"/>
                <a:ea typeface="Calibri Light" charset="0"/>
                <a:cs typeface="Calibri Light" charset="0"/>
              </a:rPr>
              <a:t>Seq</a:t>
            </a:r>
            <a:endParaRPr lang="en-US" dirty="0" smtClean="0">
              <a:latin typeface="Calibri Light" charset="0"/>
              <a:ea typeface="Calibri Light" charset="0"/>
              <a:cs typeface="Calibri Light" charset="0"/>
            </a:endParaRPr>
          </a:p>
          <a:p>
            <a:pPr lvl="1"/>
            <a:r>
              <a:rPr lang="en-US" dirty="0" smtClean="0">
                <a:latin typeface="Calibri Light" charset="0"/>
                <a:ea typeface="Calibri Light" charset="0"/>
                <a:cs typeface="Calibri Light" charset="0"/>
              </a:rPr>
              <a:t>Only </a:t>
            </a:r>
            <a:r>
              <a:rPr lang="en-US" b="1" dirty="0" smtClean="0">
                <a:latin typeface="Calibri Light" charset="0"/>
                <a:ea typeface="Calibri Light" charset="0"/>
                <a:cs typeface="Calibri Light" charset="0"/>
              </a:rPr>
              <a:t>captures</a:t>
            </a:r>
            <a:r>
              <a:rPr lang="en-US" dirty="0" smtClean="0">
                <a:latin typeface="Calibri Light" charset="0"/>
                <a:ea typeface="Calibri Light" charset="0"/>
                <a:cs typeface="Calibri Light" charset="0"/>
              </a:rPr>
              <a:t> very </a:t>
            </a:r>
            <a:r>
              <a:rPr lang="en-US" b="1" dirty="0" smtClean="0">
                <a:latin typeface="Calibri Light" charset="0"/>
                <a:ea typeface="Calibri Light" charset="0"/>
                <a:cs typeface="Calibri Light" charset="0"/>
              </a:rPr>
              <a:t>highly expressed genes</a:t>
            </a:r>
          </a:p>
          <a:p>
            <a:pPr lvl="1"/>
            <a:r>
              <a:rPr lang="en-US" b="1" dirty="0" smtClean="0">
                <a:latin typeface="Calibri Light" charset="0"/>
                <a:ea typeface="Calibri Light" charset="0"/>
                <a:cs typeface="Calibri Light" charset="0"/>
              </a:rPr>
              <a:t>Noisy data </a:t>
            </a:r>
            <a:r>
              <a:rPr lang="en-US" dirty="0" smtClean="0">
                <a:latin typeface="Calibri Light" charset="0"/>
                <a:ea typeface="Calibri Light" charset="0"/>
                <a:cs typeface="Calibri Light" charset="0"/>
              </a:rPr>
              <a:t>leads to </a:t>
            </a:r>
            <a:r>
              <a:rPr lang="en-US" b="1" dirty="0" smtClean="0">
                <a:latin typeface="Calibri Light" charset="0"/>
                <a:ea typeface="Calibri Light" charset="0"/>
                <a:cs typeface="Calibri Light" charset="0"/>
              </a:rPr>
              <a:t>large number of false positives</a:t>
            </a:r>
          </a:p>
        </p:txBody>
      </p:sp>
      <p:grpSp>
        <p:nvGrpSpPr>
          <p:cNvPr id="7" name="Group 6"/>
          <p:cNvGrpSpPr/>
          <p:nvPr/>
        </p:nvGrpSpPr>
        <p:grpSpPr>
          <a:xfrm>
            <a:off x="1654111" y="4304713"/>
            <a:ext cx="3037007" cy="2283842"/>
            <a:chOff x="1654111" y="4304713"/>
            <a:chExt cx="3037007" cy="2283842"/>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111" y="4304713"/>
              <a:ext cx="3037007" cy="2129954"/>
            </a:xfrm>
            <a:prstGeom prst="rect">
              <a:avLst/>
            </a:prstGeom>
          </p:spPr>
        </p:pic>
        <p:sp>
          <p:nvSpPr>
            <p:cNvPr id="6" name="TextBox 5"/>
            <p:cNvSpPr txBox="1"/>
            <p:nvPr/>
          </p:nvSpPr>
          <p:spPr>
            <a:xfrm>
              <a:off x="1950736" y="6280778"/>
              <a:ext cx="2443756" cy="307777"/>
            </a:xfrm>
            <a:prstGeom prst="rect">
              <a:avLst/>
            </a:prstGeom>
            <a:noFill/>
          </p:spPr>
          <p:txBody>
            <a:bodyPr wrap="square" rtlCol="0">
              <a:spAutoFit/>
            </a:bodyPr>
            <a:lstStyle/>
            <a:p>
              <a:r>
                <a:rPr lang="en-US" sz="1400" dirty="0" smtClean="0"/>
                <a:t>UK Cancer Research Center</a:t>
              </a:r>
              <a:endParaRPr lang="en-US" sz="1400" dirty="0"/>
            </a:p>
          </p:txBody>
        </p:sp>
      </p:grpSp>
    </p:spTree>
    <p:extLst>
      <p:ext uri="{BB962C8B-B14F-4D97-AF65-F5344CB8AC3E}">
        <p14:creationId xmlns:p14="http://schemas.microsoft.com/office/powerpoint/2010/main" val="142975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8333E-6 -3.7037E-6 L -0.22396 -0.00741 " pathEditMode="relative" rAng="0" ptsTypes="AA">
                                      <p:cBhvr>
                                        <p:cTn id="6" dur="1000" fill="hold"/>
                                        <p:tgtEl>
                                          <p:spTgt spid="3"/>
                                        </p:tgtEl>
                                        <p:attrNameLst>
                                          <p:attrName>ppt_x</p:attrName>
                                          <p:attrName>ppt_y</p:attrName>
                                        </p:attrNameLst>
                                      </p:cBhvr>
                                      <p:rCtr x="-11185" y="-25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399" y="3777940"/>
            <a:ext cx="7569200" cy="1833153"/>
          </a:xfrm>
          <a:prstGeom prst="rect">
            <a:avLst/>
          </a:prstGeom>
        </p:spPr>
      </p:pic>
      <p:grpSp>
        <p:nvGrpSpPr>
          <p:cNvPr id="3" name="Group 2"/>
          <p:cNvGrpSpPr/>
          <p:nvPr/>
        </p:nvGrpSpPr>
        <p:grpSpPr>
          <a:xfrm>
            <a:off x="2174614" y="1468143"/>
            <a:ext cx="7569200" cy="1676400"/>
            <a:chOff x="2146372" y="1083132"/>
            <a:chExt cx="7569200" cy="167640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372" y="1083132"/>
              <a:ext cx="7569200" cy="1676400"/>
            </a:xfrm>
            <a:prstGeom prst="rect">
              <a:avLst/>
            </a:prstGeom>
          </p:spPr>
        </p:pic>
        <p:cxnSp>
          <p:nvCxnSpPr>
            <p:cNvPr id="11" name="Straight Connector 10"/>
            <p:cNvCxnSpPr/>
            <p:nvPr/>
          </p:nvCxnSpPr>
          <p:spPr>
            <a:xfrm>
              <a:off x="2390274" y="2759532"/>
              <a:ext cx="708139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858252" y="465015"/>
            <a:ext cx="10475495" cy="769441"/>
          </a:xfrm>
          <a:prstGeom prst="rect">
            <a:avLst/>
          </a:prstGeom>
          <a:noFill/>
        </p:spPr>
        <p:txBody>
          <a:bodyPr wrap="square" rtlCol="0">
            <a:spAutoFit/>
          </a:bodyPr>
          <a:lstStyle/>
          <a:p>
            <a:pPr algn="ctr"/>
            <a:r>
              <a:rPr lang="en-US" sz="4400" b="1" dirty="0" smtClean="0">
                <a:latin typeface="+mj-lt"/>
              </a:rPr>
              <a:t>A new way to identify MAE</a:t>
            </a:r>
            <a:endParaRPr lang="en-US" sz="4400" b="1" dirty="0">
              <a:latin typeface="+mj-lt"/>
            </a:endParaRPr>
          </a:p>
        </p:txBody>
      </p:sp>
    </p:spTree>
    <p:extLst>
      <p:ext uri="{BB962C8B-B14F-4D97-AF65-F5344CB8AC3E}">
        <p14:creationId xmlns:p14="http://schemas.microsoft.com/office/powerpoint/2010/main" val="10217716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655421" y="352969"/>
            <a:ext cx="11036895" cy="672298"/>
          </a:xfrm>
        </p:spPr>
        <p:txBody>
          <a:bodyPr>
            <a:normAutofit fontScale="90000"/>
          </a:bodyPr>
          <a:lstStyle/>
          <a:p>
            <a:pPr algn="ctr" eaLnBrk="1" hangingPunct="1"/>
            <a:r>
              <a:rPr lang="en-US" b="1" dirty="0"/>
              <a:t>C</a:t>
            </a:r>
            <a:r>
              <a:rPr lang="en-US" b="1" dirty="0" smtClean="0"/>
              <a:t>hromatin </a:t>
            </a:r>
            <a:r>
              <a:rPr lang="en-US" b="1" dirty="0"/>
              <a:t>signature </a:t>
            </a:r>
            <a:r>
              <a:rPr lang="en-US" b="1" dirty="0" smtClean="0"/>
              <a:t>is </a:t>
            </a:r>
            <a:r>
              <a:rPr lang="en-US" b="1" dirty="0"/>
              <a:t>a </a:t>
            </a:r>
            <a:r>
              <a:rPr lang="en-US" sz="5300" b="1" dirty="0"/>
              <a:t>sequence-independent</a:t>
            </a:r>
            <a:r>
              <a:rPr lang="en-US" b="1" dirty="0"/>
              <a:t> proxy of MAE</a:t>
            </a:r>
            <a:r>
              <a:rPr lang="en-US" sz="3600" dirty="0"/>
              <a:t/>
            </a:r>
            <a:br>
              <a:rPr lang="en-US" sz="3600" dirty="0"/>
            </a:br>
            <a:endParaRPr lang="en-US" sz="2000" dirty="0"/>
          </a:p>
        </p:txBody>
      </p:sp>
      <p:grpSp>
        <p:nvGrpSpPr>
          <p:cNvPr id="6" name="Group 5"/>
          <p:cNvGrpSpPr/>
          <p:nvPr/>
        </p:nvGrpSpPr>
        <p:grpSpPr>
          <a:xfrm>
            <a:off x="1316061" y="1090680"/>
            <a:ext cx="3809530" cy="2458893"/>
            <a:chOff x="845906" y="1064610"/>
            <a:chExt cx="3054350" cy="2339262"/>
          </a:xfrm>
        </p:grpSpPr>
        <p:pic>
          <p:nvPicPr>
            <p:cNvPr id="3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906" y="1064610"/>
              <a:ext cx="3054350" cy="2230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27412" y="3034540"/>
              <a:ext cx="1384610" cy="369332"/>
            </a:xfrm>
            <a:prstGeom prst="rect">
              <a:avLst/>
            </a:prstGeom>
            <a:solidFill>
              <a:schemeClr val="bg1"/>
            </a:solidFill>
          </p:spPr>
          <p:txBody>
            <a:bodyPr wrap="none" rtlCol="0">
              <a:spAutoFit/>
            </a:bodyPr>
            <a:lstStyle/>
            <a:p>
              <a:r>
                <a:rPr lang="en-US" dirty="0"/>
                <a:t>transcription</a:t>
              </a:r>
            </a:p>
          </p:txBody>
        </p:sp>
      </p:grpSp>
      <p:sp>
        <p:nvSpPr>
          <p:cNvPr id="17" name="TextBox 16"/>
          <p:cNvSpPr txBox="1"/>
          <p:nvPr/>
        </p:nvSpPr>
        <p:spPr>
          <a:xfrm>
            <a:off x="9781212" y="6488668"/>
            <a:ext cx="2410788" cy="369332"/>
          </a:xfrm>
          <a:prstGeom prst="rect">
            <a:avLst/>
          </a:prstGeom>
          <a:noFill/>
        </p:spPr>
        <p:txBody>
          <a:bodyPr wrap="none" rtlCol="0">
            <a:spAutoFit/>
          </a:bodyPr>
          <a:lstStyle/>
          <a:p>
            <a:r>
              <a:rPr lang="en-US" dirty="0"/>
              <a:t>Nag, Savova et al., 2013</a:t>
            </a:r>
          </a:p>
        </p:txBody>
      </p:sp>
      <p:pic>
        <p:nvPicPr>
          <p:cNvPr id="18" name="Picture 2"/>
          <p:cNvPicPr>
            <a:picLocks noChangeAspect="1" noChangeArrowheads="1"/>
          </p:cNvPicPr>
          <p:nvPr/>
        </p:nvPicPr>
        <p:blipFill>
          <a:blip r:embed="rId4" cstate="print"/>
          <a:srcRect/>
          <a:stretch>
            <a:fillRect/>
          </a:stretch>
        </p:blipFill>
        <p:spPr bwMode="auto">
          <a:xfrm>
            <a:off x="655421" y="3657600"/>
            <a:ext cx="5130810" cy="2932963"/>
          </a:xfrm>
          <a:prstGeom prst="rect">
            <a:avLst/>
          </a:prstGeom>
          <a:noFill/>
          <a:ln w="9525">
            <a:noFill/>
            <a:miter lim="800000"/>
            <a:headEnd/>
            <a:tailEnd/>
          </a:ln>
        </p:spPr>
      </p:pic>
      <p:sp>
        <p:nvSpPr>
          <p:cNvPr id="7" name="TextBox 6"/>
          <p:cNvSpPr txBox="1"/>
          <p:nvPr/>
        </p:nvSpPr>
        <p:spPr>
          <a:xfrm>
            <a:off x="6574884" y="1547139"/>
            <a:ext cx="5117432" cy="1200329"/>
          </a:xfrm>
          <a:prstGeom prst="rect">
            <a:avLst/>
          </a:prstGeom>
          <a:noFill/>
        </p:spPr>
        <p:txBody>
          <a:bodyPr wrap="square" rtlCol="0">
            <a:spAutoFit/>
          </a:bodyPr>
          <a:lstStyle/>
          <a:p>
            <a:pPr marL="342900" indent="-342900">
              <a:buFont typeface="Arial" charset="0"/>
              <a:buChar char="•"/>
            </a:pPr>
            <a:r>
              <a:rPr lang="en-US" sz="2400" dirty="0" smtClean="0">
                <a:latin typeface="Calibri Light" charset="0"/>
                <a:ea typeface="Calibri Light" charset="0"/>
                <a:cs typeface="Calibri Light" charset="0"/>
              </a:rPr>
              <a:t>Specific chromatin signatures are associated with epigenetic activation and silencing </a:t>
            </a:r>
            <a:endParaRPr lang="en-US" sz="2400" dirty="0">
              <a:latin typeface="Calibri Light" charset="0"/>
              <a:ea typeface="Calibri Light" charset="0"/>
              <a:cs typeface="Calibri Light" charset="0"/>
            </a:endParaRPr>
          </a:p>
        </p:txBody>
      </p:sp>
      <p:sp>
        <p:nvSpPr>
          <p:cNvPr id="8" name="TextBox 7"/>
          <p:cNvSpPr txBox="1"/>
          <p:nvPr/>
        </p:nvSpPr>
        <p:spPr>
          <a:xfrm>
            <a:off x="6574884" y="4191918"/>
            <a:ext cx="5259432" cy="1200329"/>
          </a:xfrm>
          <a:prstGeom prst="rect">
            <a:avLst/>
          </a:prstGeom>
          <a:noFill/>
        </p:spPr>
        <p:txBody>
          <a:bodyPr wrap="square" rtlCol="0">
            <a:spAutoFit/>
          </a:bodyPr>
          <a:lstStyle/>
          <a:p>
            <a:pPr marL="285750" indent="-285750">
              <a:buFont typeface="Arial" charset="0"/>
              <a:buChar char="•"/>
            </a:pPr>
            <a:r>
              <a:rPr lang="en-US" sz="2400" dirty="0" smtClean="0">
                <a:latin typeface="Calibri Light" charset="0"/>
                <a:ea typeface="Calibri Light" charset="0"/>
                <a:cs typeface="Calibri Light" charset="0"/>
              </a:rPr>
              <a:t>Specific chromatin signatures are also associated with monoallelic or </a:t>
            </a:r>
            <a:r>
              <a:rPr lang="en-US" sz="2400" dirty="0" err="1" smtClean="0">
                <a:latin typeface="Calibri Light" charset="0"/>
                <a:ea typeface="Calibri Light" charset="0"/>
                <a:cs typeface="Calibri Light" charset="0"/>
              </a:rPr>
              <a:t>biallelic</a:t>
            </a:r>
            <a:r>
              <a:rPr lang="en-US" sz="2400" dirty="0" smtClean="0">
                <a:latin typeface="Calibri Light" charset="0"/>
                <a:ea typeface="Calibri Light" charset="0"/>
                <a:cs typeface="Calibri Light" charset="0"/>
              </a:rPr>
              <a:t> expression </a:t>
            </a:r>
            <a:endParaRPr lang="en-US" sz="2400" dirty="0">
              <a:latin typeface="Calibri Light" charset="0"/>
              <a:ea typeface="Calibri Light" charset="0"/>
              <a:cs typeface="Calibri Light" charset="0"/>
            </a:endParaRPr>
          </a:p>
        </p:txBody>
      </p:sp>
    </p:spTree>
    <p:extLst>
      <p:ext uri="{BB962C8B-B14F-4D97-AF65-F5344CB8AC3E}">
        <p14:creationId xmlns:p14="http://schemas.microsoft.com/office/powerpoint/2010/main" val="73190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0435"/>
            <a:ext cx="10515600" cy="1325563"/>
          </a:xfrm>
        </p:spPr>
        <p:txBody>
          <a:bodyPr/>
          <a:lstStyle/>
          <a:p>
            <a:pPr algn="ctr"/>
            <a:r>
              <a:rPr lang="en-US" b="1" dirty="0"/>
              <a:t>Chromatin signature can reliably predict </a:t>
            </a:r>
            <a:r>
              <a:rPr lang="en-US" b="1" dirty="0" smtClean="0"/>
              <a:t>MAE:</a:t>
            </a:r>
            <a:r>
              <a:rPr lang="en-US" b="1" dirty="0"/>
              <a:t/>
            </a:r>
            <a:br>
              <a:rPr lang="en-US" b="1" dirty="0"/>
            </a:br>
            <a:r>
              <a:rPr lang="en-US" b="1" dirty="0" smtClean="0"/>
              <a:t>A </a:t>
            </a:r>
            <a:r>
              <a:rPr lang="en-US" b="1" dirty="0" err="1" smtClean="0"/>
              <a:t>MaGIC</a:t>
            </a:r>
            <a:r>
              <a:rPr lang="en-US" b="1" dirty="0" smtClean="0"/>
              <a:t> Classifier</a:t>
            </a:r>
            <a:endParaRPr lang="en-US" b="1" dirty="0"/>
          </a:p>
        </p:txBody>
      </p:sp>
      <p:sp>
        <p:nvSpPr>
          <p:cNvPr id="3" name="Content Placeholder 2"/>
          <p:cNvSpPr>
            <a:spLocks noGrp="1"/>
          </p:cNvSpPr>
          <p:nvPr>
            <p:ph idx="1"/>
          </p:nvPr>
        </p:nvSpPr>
        <p:spPr>
          <a:xfrm>
            <a:off x="1055808" y="1605998"/>
            <a:ext cx="4831080" cy="4351338"/>
          </a:xfrm>
        </p:spPr>
        <p:txBody>
          <a:bodyPr>
            <a:normAutofit lnSpcReduction="10000"/>
          </a:bodyPr>
          <a:lstStyle/>
          <a:p>
            <a:pPr marL="0" indent="0">
              <a:buNone/>
            </a:pPr>
            <a:r>
              <a:rPr lang="en-US" sz="6000" b="1" dirty="0" smtClean="0"/>
              <a:t>M</a:t>
            </a:r>
            <a:r>
              <a:rPr lang="en-US" sz="6000" dirty="0" smtClean="0"/>
              <a:t>ono-</a:t>
            </a:r>
          </a:p>
          <a:p>
            <a:pPr marL="0" indent="0">
              <a:buNone/>
            </a:pPr>
            <a:r>
              <a:rPr lang="en-US" sz="6000" b="1" dirty="0" smtClean="0"/>
              <a:t>A</a:t>
            </a:r>
            <a:r>
              <a:rPr lang="en-US" sz="6000" dirty="0" smtClean="0"/>
              <a:t>llelic </a:t>
            </a:r>
          </a:p>
          <a:p>
            <a:pPr marL="0" indent="0">
              <a:buNone/>
            </a:pPr>
            <a:r>
              <a:rPr lang="en-US" sz="6000" b="1" dirty="0" smtClean="0"/>
              <a:t>G</a:t>
            </a:r>
            <a:r>
              <a:rPr lang="en-US" sz="6000" dirty="0" smtClean="0"/>
              <a:t>ene </a:t>
            </a:r>
            <a:r>
              <a:rPr lang="en-US" sz="6000" b="1" dirty="0" smtClean="0"/>
              <a:t>I</a:t>
            </a:r>
            <a:r>
              <a:rPr lang="en-US" sz="6000" dirty="0" smtClean="0"/>
              <a:t>nference from </a:t>
            </a:r>
            <a:r>
              <a:rPr lang="en-US" sz="6000" b="1" dirty="0" smtClean="0"/>
              <a:t>C</a:t>
            </a:r>
            <a:r>
              <a:rPr lang="en-US" sz="6000" dirty="0" smtClean="0"/>
              <a:t>hromatin</a:t>
            </a:r>
            <a:endParaRPr lang="en-US" sz="6000" b="1" dirty="0" smtClean="0"/>
          </a:p>
        </p:txBody>
      </p:sp>
      <p:grpSp>
        <p:nvGrpSpPr>
          <p:cNvPr id="4" name="Group 3"/>
          <p:cNvGrpSpPr/>
          <p:nvPr/>
        </p:nvGrpSpPr>
        <p:grpSpPr>
          <a:xfrm>
            <a:off x="7002654" y="1605998"/>
            <a:ext cx="4070830" cy="4545821"/>
            <a:chOff x="4826633" y="2275368"/>
            <a:chExt cx="2441405" cy="2586038"/>
          </a:xfrm>
        </p:grpSpPr>
        <p:pic>
          <p:nvPicPr>
            <p:cNvPr id="5" name="Picture 4"/>
            <p:cNvPicPr>
              <a:picLocks noChangeAspect="1" noChangeArrowheads="1"/>
            </p:cNvPicPr>
            <p:nvPr/>
          </p:nvPicPr>
          <p:blipFill>
            <a:blip r:embed="rId3" cstate="print"/>
            <a:srcRect/>
            <a:stretch>
              <a:fillRect/>
            </a:stretch>
          </p:blipFill>
          <p:spPr bwMode="auto">
            <a:xfrm>
              <a:off x="4826633" y="2275368"/>
              <a:ext cx="2441405" cy="2586038"/>
            </a:xfrm>
            <a:prstGeom prst="rect">
              <a:avLst/>
            </a:prstGeom>
            <a:noFill/>
            <a:ln w="9525">
              <a:noFill/>
              <a:miter lim="800000"/>
              <a:headEnd/>
              <a:tailEnd/>
            </a:ln>
          </p:spPr>
        </p:pic>
        <p:sp>
          <p:nvSpPr>
            <p:cNvPr id="6" name="Rectangle 5"/>
            <p:cNvSpPr/>
            <p:nvPr/>
          </p:nvSpPr>
          <p:spPr>
            <a:xfrm>
              <a:off x="5155703" y="2371725"/>
              <a:ext cx="106326" cy="2067368"/>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58084" y="4367328"/>
              <a:ext cx="2073772"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092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5726958"/>
            <a:ext cx="12092315" cy="707886"/>
          </a:xfrm>
          <a:prstGeom prst="rect">
            <a:avLst/>
          </a:prstGeom>
          <a:noFill/>
        </p:spPr>
        <p:txBody>
          <a:bodyPr wrap="square" rtlCol="0">
            <a:spAutoFit/>
          </a:bodyPr>
          <a:lstStyle/>
          <a:p>
            <a:pPr algn="ctr"/>
            <a:r>
              <a:rPr lang="en-US" sz="4000" b="1" dirty="0" smtClean="0">
                <a:latin typeface="+mj-lt"/>
              </a:rPr>
              <a:t>Research question: Can </a:t>
            </a:r>
            <a:r>
              <a:rPr lang="en-US" sz="4000" b="1" dirty="0" err="1" smtClean="0">
                <a:latin typeface="+mj-lt"/>
              </a:rPr>
              <a:t>MaGIC</a:t>
            </a:r>
            <a:r>
              <a:rPr lang="en-US" sz="4000" b="1" dirty="0" smtClean="0">
                <a:latin typeface="+mj-lt"/>
              </a:rPr>
              <a:t> become more magical? </a:t>
            </a:r>
            <a:endParaRPr lang="en-US" sz="4000" b="1" dirty="0">
              <a:latin typeface="+mj-lt"/>
            </a:endParaRPr>
          </a:p>
        </p:txBody>
      </p:sp>
      <p:sp>
        <p:nvSpPr>
          <p:cNvPr id="11" name="TextBox 10"/>
          <p:cNvSpPr txBox="1"/>
          <p:nvPr/>
        </p:nvSpPr>
        <p:spPr>
          <a:xfrm>
            <a:off x="6342718" y="1006192"/>
            <a:ext cx="5407322" cy="3477875"/>
          </a:xfrm>
          <a:prstGeom prst="rect">
            <a:avLst/>
          </a:prstGeom>
          <a:noFill/>
        </p:spPr>
        <p:txBody>
          <a:bodyPr wrap="square" rtlCol="0">
            <a:spAutoFit/>
          </a:bodyPr>
          <a:lstStyle/>
          <a:p>
            <a:pPr marL="285750" indent="-285750">
              <a:buFont typeface="Arial" charset="0"/>
              <a:buChar char="•"/>
            </a:pPr>
            <a:r>
              <a:rPr lang="en-US" sz="2800" dirty="0" smtClean="0">
                <a:latin typeface="Calibri Light" charset="0"/>
                <a:ea typeface="Calibri Light" charset="0"/>
                <a:cs typeface="Calibri Light" charset="0"/>
              </a:rPr>
              <a:t>Alternating decision tree using 2 features: H3k27me3 and H3k36me3</a:t>
            </a:r>
          </a:p>
          <a:p>
            <a:pPr marL="285750" indent="-285750">
              <a:buFont typeface="Arial" charset="0"/>
              <a:buChar char="•"/>
            </a:pPr>
            <a:r>
              <a:rPr lang="en-US" sz="2800" dirty="0" smtClean="0">
                <a:latin typeface="Calibri Light" charset="0"/>
                <a:ea typeface="Calibri Light" charset="0"/>
                <a:cs typeface="Calibri Light" charset="0"/>
              </a:rPr>
              <a:t>Trained on human B-cell </a:t>
            </a:r>
            <a:r>
              <a:rPr lang="en-US" sz="2800" dirty="0">
                <a:latin typeface="Calibri Light" charset="0"/>
                <a:ea typeface="Calibri Light" charset="0"/>
                <a:cs typeface="Calibri Light" charset="0"/>
              </a:rPr>
              <a:t>dataset </a:t>
            </a:r>
            <a:endParaRPr lang="en-US" sz="2800" dirty="0" smtClean="0">
              <a:latin typeface="Calibri Light" charset="0"/>
              <a:ea typeface="Calibri Light" charset="0"/>
              <a:cs typeface="Calibri Light" charset="0"/>
            </a:endParaRPr>
          </a:p>
          <a:p>
            <a:pPr marL="285750" indent="-285750">
              <a:buFont typeface="Arial" charset="0"/>
              <a:buChar char="•"/>
            </a:pPr>
            <a:r>
              <a:rPr lang="en-US" sz="2800" dirty="0" smtClean="0">
                <a:latin typeface="Calibri Light" charset="0"/>
                <a:ea typeface="Calibri Light" charset="0"/>
                <a:cs typeface="Calibri Light" charset="0"/>
              </a:rPr>
              <a:t>73% accurate overall</a:t>
            </a:r>
          </a:p>
          <a:p>
            <a:pPr marL="285750" indent="-285750">
              <a:buFont typeface="Arial" charset="0"/>
              <a:buChar char="•"/>
            </a:pPr>
            <a:r>
              <a:rPr lang="en-US" sz="2800" b="1" dirty="0" smtClean="0">
                <a:latin typeface="Calibri Light" charset="0"/>
                <a:ea typeface="Calibri Light" charset="0"/>
                <a:cs typeface="Calibri Light" charset="0"/>
              </a:rPr>
              <a:t>Issues: misses many MAE genes by classifying as BAE</a:t>
            </a:r>
          </a:p>
          <a:p>
            <a:pPr marL="285750" indent="-285750">
              <a:buFont typeface="Arial" charset="0"/>
              <a:buChar char="•"/>
            </a:pPr>
            <a:endParaRPr lang="en-US" sz="2400" dirty="0" smtClean="0"/>
          </a:p>
        </p:txBody>
      </p:sp>
      <p:grpSp>
        <p:nvGrpSpPr>
          <p:cNvPr id="5" name="Group 4"/>
          <p:cNvGrpSpPr/>
          <p:nvPr/>
        </p:nvGrpSpPr>
        <p:grpSpPr>
          <a:xfrm>
            <a:off x="827139" y="564983"/>
            <a:ext cx="4301451" cy="4576860"/>
            <a:chOff x="4826633" y="2275368"/>
            <a:chExt cx="2441405" cy="2586038"/>
          </a:xfrm>
        </p:grpSpPr>
        <p:pic>
          <p:nvPicPr>
            <p:cNvPr id="6" name="Picture 5"/>
            <p:cNvPicPr>
              <a:picLocks noChangeAspect="1" noChangeArrowheads="1"/>
            </p:cNvPicPr>
            <p:nvPr/>
          </p:nvPicPr>
          <p:blipFill>
            <a:blip r:embed="rId3" cstate="print"/>
            <a:srcRect/>
            <a:stretch>
              <a:fillRect/>
            </a:stretch>
          </p:blipFill>
          <p:spPr bwMode="auto">
            <a:xfrm>
              <a:off x="4826633" y="2275368"/>
              <a:ext cx="2441405" cy="2586038"/>
            </a:xfrm>
            <a:prstGeom prst="rect">
              <a:avLst/>
            </a:prstGeom>
            <a:noFill/>
            <a:ln w="9525">
              <a:noFill/>
              <a:miter lim="800000"/>
              <a:headEnd/>
              <a:tailEnd/>
            </a:ln>
          </p:spPr>
        </p:pic>
        <p:sp>
          <p:nvSpPr>
            <p:cNvPr id="7" name="Rectangle 6"/>
            <p:cNvSpPr/>
            <p:nvPr/>
          </p:nvSpPr>
          <p:spPr>
            <a:xfrm>
              <a:off x="5155703" y="2371725"/>
              <a:ext cx="106326" cy="2067368"/>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58084" y="4367328"/>
              <a:ext cx="2073772"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1594252" y="-1118142"/>
            <a:ext cx="1679035" cy="646331"/>
          </a:xfrm>
          <a:prstGeom prst="rect">
            <a:avLst/>
          </a:prstGeom>
          <a:noFill/>
        </p:spPr>
        <p:txBody>
          <a:bodyPr wrap="square" rtlCol="0">
            <a:spAutoFit/>
          </a:bodyPr>
          <a:lstStyle/>
          <a:p>
            <a:r>
              <a:rPr lang="en-US" b="1" dirty="0" smtClean="0">
                <a:solidFill>
                  <a:srgbClr val="FF0000"/>
                </a:solidFill>
              </a:rPr>
              <a:t>Predicted </a:t>
            </a:r>
          </a:p>
          <a:p>
            <a:r>
              <a:rPr lang="en-US" b="1" dirty="0" err="1" smtClean="0">
                <a:solidFill>
                  <a:srgbClr val="FF0000"/>
                </a:solidFill>
              </a:rPr>
              <a:t>Biallelic</a:t>
            </a:r>
            <a:endParaRPr lang="en-US" b="1" dirty="0">
              <a:solidFill>
                <a:srgbClr val="FF0000"/>
              </a:solidFill>
            </a:endParaRPr>
          </a:p>
        </p:txBody>
      </p:sp>
      <p:sp>
        <p:nvSpPr>
          <p:cNvPr id="3" name="TextBox 2"/>
          <p:cNvSpPr txBox="1"/>
          <p:nvPr/>
        </p:nvSpPr>
        <p:spPr>
          <a:xfrm>
            <a:off x="3750340" y="-1107937"/>
            <a:ext cx="1314502" cy="646331"/>
          </a:xfrm>
          <a:prstGeom prst="rect">
            <a:avLst/>
          </a:prstGeom>
          <a:noFill/>
        </p:spPr>
        <p:txBody>
          <a:bodyPr wrap="square" rtlCol="0">
            <a:spAutoFit/>
          </a:bodyPr>
          <a:lstStyle/>
          <a:p>
            <a:r>
              <a:rPr lang="en-US" b="1" smtClean="0">
                <a:solidFill>
                  <a:srgbClr val="FF0000"/>
                </a:solidFill>
              </a:rPr>
              <a:t>Predicted Monoallelic</a:t>
            </a:r>
            <a:endParaRPr lang="en-US" b="1">
              <a:solidFill>
                <a:srgbClr val="FF0000"/>
              </a:solidFill>
            </a:endParaRPr>
          </a:p>
        </p:txBody>
      </p:sp>
    </p:spTree>
    <p:extLst>
      <p:ext uri="{BB962C8B-B14F-4D97-AF65-F5344CB8AC3E}">
        <p14:creationId xmlns:p14="http://schemas.microsoft.com/office/powerpoint/2010/main" val="164259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27638 " pathEditMode="relative" ptsTypes="AA">
                                      <p:cBhvr>
                                        <p:cTn id="6" dur="1000" fill="hold"/>
                                        <p:tgtEl>
                                          <p:spTgt spid="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00196 0.55324 " pathEditMode="relative" ptsTypes="AA">
                                      <p:cBhvr>
                                        <p:cTn id="10" dur="1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637" y="5719473"/>
            <a:ext cx="10133694" cy="1138527"/>
          </a:xfrm>
        </p:spPr>
        <p:txBody>
          <a:bodyPr>
            <a:normAutofit fontScale="90000"/>
          </a:bodyPr>
          <a:lstStyle/>
          <a:p>
            <a:pPr algn="ctr"/>
            <a:r>
              <a:rPr lang="en-US" b="1" dirty="0" smtClean="0"/>
              <a:t>Research question: What epigenetic features explain MAE genes classified as BAE?</a:t>
            </a:r>
            <a:endParaRPr lang="en-US" b="1" dirty="0"/>
          </a:p>
        </p:txBody>
      </p:sp>
      <p:grpSp>
        <p:nvGrpSpPr>
          <p:cNvPr id="4" name="Group 3"/>
          <p:cNvGrpSpPr/>
          <p:nvPr/>
        </p:nvGrpSpPr>
        <p:grpSpPr>
          <a:xfrm>
            <a:off x="1033637" y="277478"/>
            <a:ext cx="10133694" cy="5275739"/>
            <a:chOff x="674558" y="1541884"/>
            <a:chExt cx="10043409" cy="4933868"/>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 r="149" b="4024"/>
            <a:stretch/>
          </p:blipFill>
          <p:spPr>
            <a:xfrm>
              <a:off x="674558" y="1541884"/>
              <a:ext cx="10043409" cy="4933868"/>
            </a:xfrm>
            <a:prstGeom prst="rect">
              <a:avLst/>
            </a:prstGeom>
          </p:spPr>
        </p:pic>
        <p:cxnSp>
          <p:nvCxnSpPr>
            <p:cNvPr id="11" name="Straight Arrow Connector 10"/>
            <p:cNvCxnSpPr/>
            <p:nvPr/>
          </p:nvCxnSpPr>
          <p:spPr>
            <a:xfrm flipH="1">
              <a:off x="4540553" y="1957381"/>
              <a:ext cx="1351147" cy="3120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891700" y="1541884"/>
              <a:ext cx="2679032" cy="830997"/>
            </a:xfrm>
            <a:prstGeom prst="rect">
              <a:avLst/>
            </a:prstGeom>
            <a:noFill/>
          </p:spPr>
          <p:txBody>
            <a:bodyPr wrap="square" rtlCol="0">
              <a:spAutoFit/>
            </a:bodyPr>
            <a:lstStyle/>
            <a:p>
              <a:r>
                <a:rPr lang="en-US" sz="2400" dirty="0" smtClean="0">
                  <a:solidFill>
                    <a:srgbClr val="FF0000"/>
                  </a:solidFill>
                </a:rPr>
                <a:t>Many MAE genes classified as BAE</a:t>
              </a:r>
              <a:endParaRPr lang="en-US" sz="2400" dirty="0">
                <a:solidFill>
                  <a:srgbClr val="FF0000"/>
                </a:solidFill>
              </a:endParaRPr>
            </a:p>
          </p:txBody>
        </p:sp>
      </p:grpSp>
    </p:spTree>
    <p:extLst>
      <p:ext uri="{BB962C8B-B14F-4D97-AF65-F5344CB8AC3E}">
        <p14:creationId xmlns:p14="http://schemas.microsoft.com/office/powerpoint/2010/main" val="21350006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3999" y="515052"/>
            <a:ext cx="5261549" cy="1325563"/>
          </a:xfrm>
        </p:spPr>
        <p:txBody>
          <a:bodyPr/>
          <a:lstStyle/>
          <a:p>
            <a:pPr algn="ctr"/>
            <a:r>
              <a:rPr lang="en-US" dirty="0" smtClean="0">
                <a:latin typeface="Calibri Light" charset="0"/>
                <a:ea typeface="Calibri Light" charset="0"/>
                <a:cs typeface="Calibri Light" charset="0"/>
              </a:rPr>
              <a:t>Summer Goals</a:t>
            </a:r>
            <a:endParaRPr lang="en-US" dirty="0">
              <a:latin typeface="Calibri Light" charset="0"/>
              <a:ea typeface="Calibri Light" charset="0"/>
              <a:cs typeface="Calibri Light" charset="0"/>
            </a:endParaRPr>
          </a:p>
        </p:txBody>
      </p:sp>
      <p:sp>
        <p:nvSpPr>
          <p:cNvPr id="3" name="Content Placeholder 2"/>
          <p:cNvSpPr>
            <a:spLocks noGrp="1"/>
          </p:cNvSpPr>
          <p:nvPr>
            <p:ph idx="1"/>
          </p:nvPr>
        </p:nvSpPr>
        <p:spPr>
          <a:xfrm>
            <a:off x="6084757" y="1840615"/>
            <a:ext cx="6107243" cy="4414754"/>
          </a:xfrm>
        </p:spPr>
        <p:txBody>
          <a:bodyPr>
            <a:normAutofit/>
          </a:bodyPr>
          <a:lstStyle/>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latin typeface="+mj-lt"/>
              </a:rPr>
              <a:t>Train on </a:t>
            </a:r>
            <a:r>
              <a:rPr lang="en-US" b="1" dirty="0" smtClean="0">
                <a:latin typeface="+mj-lt"/>
              </a:rPr>
              <a:t>better data from mice</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b="1" dirty="0" smtClean="0">
              <a:latin typeface="+mj-lt"/>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latin typeface="+mj-lt"/>
              </a:rPr>
              <a:t>Add </a:t>
            </a:r>
            <a:r>
              <a:rPr lang="en-US" b="1" dirty="0" smtClean="0">
                <a:latin typeface="+mj-lt"/>
              </a:rPr>
              <a:t>additional features </a:t>
            </a:r>
            <a:r>
              <a:rPr lang="en-US" dirty="0" smtClean="0">
                <a:latin typeface="+mj-lt"/>
              </a:rPr>
              <a:t>to improve classification accuracy and draw conclusions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smtClean="0">
              <a:latin typeface="+mj-lt"/>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latin typeface="+mj-lt"/>
              </a:rPr>
              <a:t>Create an </a:t>
            </a:r>
            <a:r>
              <a:rPr lang="en-US" b="1" dirty="0" smtClean="0">
                <a:latin typeface="+mj-lt"/>
              </a:rPr>
              <a:t>updated machine learning model </a:t>
            </a:r>
            <a:r>
              <a:rPr lang="en-US" dirty="0" smtClean="0">
                <a:latin typeface="+mj-lt"/>
              </a:rPr>
              <a:t>and package it into </a:t>
            </a:r>
            <a:r>
              <a:rPr lang="en-US" b="1" dirty="0" smtClean="0">
                <a:latin typeface="+mj-lt"/>
              </a:rPr>
              <a:t>user-friendly software </a:t>
            </a:r>
            <a:r>
              <a:rPr lang="en-US" dirty="0" smtClean="0">
                <a:latin typeface="+mj-lt"/>
              </a:rPr>
              <a:t>for widespread </a:t>
            </a:r>
            <a:r>
              <a:rPr lang="en-US" dirty="0" smtClean="0"/>
              <a:t>use</a:t>
            </a:r>
            <a:endParaRPr lang="en-US" b="1" dirty="0" smtClean="0"/>
          </a:p>
        </p:txBody>
      </p:sp>
      <p:cxnSp>
        <p:nvCxnSpPr>
          <p:cNvPr id="6" name="Straight Connector 5"/>
          <p:cNvCxnSpPr/>
          <p:nvPr/>
        </p:nvCxnSpPr>
        <p:spPr>
          <a:xfrm>
            <a:off x="5803378" y="314794"/>
            <a:ext cx="74951" cy="637082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084911" y="793112"/>
            <a:ext cx="3717561" cy="769441"/>
          </a:xfrm>
          <a:prstGeom prst="rect">
            <a:avLst/>
          </a:prstGeom>
          <a:noFill/>
        </p:spPr>
        <p:txBody>
          <a:bodyPr wrap="square" rtlCol="0">
            <a:spAutoFit/>
          </a:bodyPr>
          <a:lstStyle/>
          <a:p>
            <a:pPr algn="ctr"/>
            <a:r>
              <a:rPr lang="en-US" sz="4400" dirty="0" err="1" smtClean="0">
                <a:latin typeface="Calibri Light" charset="0"/>
                <a:ea typeface="Calibri Light" charset="0"/>
                <a:cs typeface="Calibri Light" charset="0"/>
              </a:rPr>
              <a:t>MaGIC</a:t>
            </a:r>
            <a:r>
              <a:rPr lang="en-US" sz="4400" dirty="0" smtClean="0">
                <a:latin typeface="Calibri Light" charset="0"/>
                <a:ea typeface="Calibri Light" charset="0"/>
                <a:cs typeface="Calibri Light" charset="0"/>
              </a:rPr>
              <a:t> 1.0</a:t>
            </a:r>
            <a:endParaRPr lang="en-US" sz="4400" dirty="0">
              <a:latin typeface="Calibri Light" charset="0"/>
              <a:ea typeface="Calibri Light" charset="0"/>
              <a:cs typeface="Calibri Light" charset="0"/>
            </a:endParaRPr>
          </a:p>
        </p:txBody>
      </p:sp>
      <p:sp>
        <p:nvSpPr>
          <p:cNvPr id="9" name="TextBox 8"/>
          <p:cNvSpPr txBox="1"/>
          <p:nvPr/>
        </p:nvSpPr>
        <p:spPr>
          <a:xfrm>
            <a:off x="290432" y="1853522"/>
            <a:ext cx="5306518" cy="3970318"/>
          </a:xfrm>
          <a:prstGeom prst="rect">
            <a:avLst/>
          </a:prstGeom>
          <a:noFill/>
        </p:spPr>
        <p:txBody>
          <a:bodyPr wrap="square" rtlCol="0">
            <a:spAutoFit/>
          </a:bodyPr>
          <a:lstStyle/>
          <a:p>
            <a:pPr marL="514350" indent="-514350">
              <a:buFont typeface="+mj-lt"/>
              <a:buAutoNum type="arabicPeriod"/>
            </a:pPr>
            <a:r>
              <a:rPr lang="en-US" sz="2800" dirty="0" smtClean="0">
                <a:latin typeface="Calibri Light" charset="0"/>
                <a:ea typeface="Calibri Light" charset="0"/>
                <a:cs typeface="Calibri Light" charset="0"/>
              </a:rPr>
              <a:t>Trained on </a:t>
            </a:r>
            <a:r>
              <a:rPr lang="en-US" sz="2800" b="1" dirty="0" smtClean="0">
                <a:latin typeface="Calibri Light" charset="0"/>
                <a:ea typeface="Calibri Light" charset="0"/>
                <a:cs typeface="Calibri Light" charset="0"/>
              </a:rPr>
              <a:t>limited human data</a:t>
            </a:r>
          </a:p>
          <a:p>
            <a:pPr marL="514350" indent="-514350">
              <a:buFont typeface="+mj-lt"/>
              <a:buAutoNum type="arabicPeriod"/>
            </a:pPr>
            <a:endParaRPr lang="en-US" sz="2800" dirty="0" smtClean="0">
              <a:latin typeface="Calibri Light" charset="0"/>
              <a:ea typeface="Calibri Light" charset="0"/>
              <a:cs typeface="Calibri Light" charset="0"/>
            </a:endParaRPr>
          </a:p>
          <a:p>
            <a:pPr marL="514350" indent="-514350">
              <a:buFont typeface="+mj-lt"/>
              <a:buAutoNum type="arabicPeriod"/>
            </a:pPr>
            <a:r>
              <a:rPr lang="en-US" sz="2800" dirty="0" smtClean="0">
                <a:latin typeface="Calibri Light" charset="0"/>
                <a:ea typeface="Calibri Light" charset="0"/>
                <a:cs typeface="Calibri Light" charset="0"/>
              </a:rPr>
              <a:t>Only evaluated </a:t>
            </a:r>
            <a:r>
              <a:rPr lang="en-US" sz="2800" b="1" dirty="0" smtClean="0">
                <a:latin typeface="Calibri Light" charset="0"/>
                <a:ea typeface="Calibri Light" charset="0"/>
                <a:cs typeface="Calibri Light" charset="0"/>
              </a:rPr>
              <a:t>a single silencing mark (H3K27me3)</a:t>
            </a:r>
          </a:p>
          <a:p>
            <a:pPr marL="514350" indent="-514350">
              <a:buFont typeface="+mj-lt"/>
              <a:buAutoNum type="arabicPeriod"/>
            </a:pPr>
            <a:endParaRPr lang="en-US" sz="2800" dirty="0" smtClean="0">
              <a:latin typeface="Calibri Light" charset="0"/>
              <a:ea typeface="Calibri Light" charset="0"/>
              <a:cs typeface="Calibri Light" charset="0"/>
            </a:endParaRPr>
          </a:p>
          <a:p>
            <a:pPr marL="514350" indent="-514350">
              <a:buFont typeface="+mj-lt"/>
              <a:buAutoNum type="arabicPeriod"/>
            </a:pPr>
            <a:r>
              <a:rPr lang="en-US" sz="2800" b="1" dirty="0" smtClean="0">
                <a:latin typeface="Calibri Light" charset="0"/>
                <a:ea typeface="Calibri Light" charset="0"/>
                <a:cs typeface="Calibri Light" charset="0"/>
              </a:rPr>
              <a:t>Messy user-interface and pipeline </a:t>
            </a:r>
          </a:p>
          <a:p>
            <a:pPr marL="514350" indent="-514350">
              <a:buFont typeface="+mj-lt"/>
              <a:buAutoNum type="arabicPeriod"/>
            </a:pPr>
            <a:endParaRPr lang="en-US" sz="2800" dirty="0" smtClean="0"/>
          </a:p>
          <a:p>
            <a:pPr marL="514350" indent="-514350">
              <a:buFont typeface="+mj-lt"/>
              <a:buAutoNum type="arabicPeriod"/>
            </a:pPr>
            <a:endParaRPr lang="en-US" sz="2800" dirty="0"/>
          </a:p>
        </p:txBody>
      </p:sp>
    </p:spTree>
    <p:extLst>
      <p:ext uri="{BB962C8B-B14F-4D97-AF65-F5344CB8AC3E}">
        <p14:creationId xmlns:p14="http://schemas.microsoft.com/office/powerpoint/2010/main" val="19273222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9809</TotalTime>
  <Words>1968</Words>
  <Application>Microsoft Macintosh PowerPoint</Application>
  <PresentationFormat>Widescreen</PresentationFormat>
  <Paragraphs>348</Paragraphs>
  <Slides>27</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Calibri Light</vt:lpstr>
      <vt:lpstr>Wingdings</vt:lpstr>
      <vt:lpstr>Arial</vt:lpstr>
      <vt:lpstr>Office Theme</vt:lpstr>
      <vt:lpstr>MaGIC 2.0: Epigenetic marks identify monoallelic expression </vt:lpstr>
      <vt:lpstr>Monoallelic expression (MAE) –  “autosomal analog of X chromosome inactivation”</vt:lpstr>
      <vt:lpstr>Epigenetic mechanisms controlling allele-specific expression can lead to dramatic variation </vt:lpstr>
      <vt:lpstr>PowerPoint Presentation</vt:lpstr>
      <vt:lpstr>Chromatin signature is a sequence-independent proxy of MAE </vt:lpstr>
      <vt:lpstr>Chromatin signature can reliably predict MAE: A MaGIC Classifier</vt:lpstr>
      <vt:lpstr>PowerPoint Presentation</vt:lpstr>
      <vt:lpstr>Research question: What epigenetic features explain MAE genes classified as BAE?</vt:lpstr>
      <vt:lpstr>Summer Goals</vt:lpstr>
      <vt:lpstr>Summer Goals</vt:lpstr>
      <vt:lpstr>Why are F1 hybrid mouse samples better? SNPs.</vt:lpstr>
      <vt:lpstr> Training genes</vt:lpstr>
      <vt:lpstr>Identifying confounding allelic bias</vt:lpstr>
      <vt:lpstr>Summer Goals</vt:lpstr>
      <vt:lpstr>Adding new features</vt:lpstr>
      <vt:lpstr>Separating promoter and gene body regions as features</vt:lpstr>
      <vt:lpstr>Summer Goals</vt:lpstr>
      <vt:lpstr>MaGIC 2.0 pipeline flow</vt:lpstr>
      <vt:lpstr>Which model?</vt:lpstr>
      <vt:lpstr>PowerPoint Presentation</vt:lpstr>
      <vt:lpstr>Prediction results (all marks)</vt:lpstr>
      <vt:lpstr>Prediction results (h3k36me3 and h3k27me3)</vt:lpstr>
      <vt:lpstr>Exploratory feature selection</vt:lpstr>
      <vt:lpstr>Conclusions</vt:lpstr>
      <vt:lpstr>Acknowledgements</vt:lpstr>
      <vt:lpstr>Future Goals</vt:lpstr>
      <vt:lpstr>Negative control</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Chromatin signature identifies monoallelic expression…hopefully</dc:title>
  <dc:creator>Saurabh Saksena</dc:creator>
  <cp:lastModifiedBy>Saurabh Saksena</cp:lastModifiedBy>
  <cp:revision>232</cp:revision>
  <dcterms:created xsi:type="dcterms:W3CDTF">2016-07-21T02:51:24Z</dcterms:created>
  <dcterms:modified xsi:type="dcterms:W3CDTF">2016-08-05T19:42:08Z</dcterms:modified>
</cp:coreProperties>
</file>